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32404050" cy="432054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43B"/>
    <a:srgbClr val="FF5658"/>
    <a:srgbClr val="D6543E"/>
    <a:srgbClr val="EC9A98"/>
    <a:srgbClr val="DB6A57"/>
    <a:srgbClr val="700000"/>
    <a:srgbClr val="29AB05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364" autoAdjust="0"/>
  </p:normalViewPr>
  <p:slideViewPr>
    <p:cSldViewPr>
      <p:cViewPr>
        <p:scale>
          <a:sx n="31" d="100"/>
          <a:sy n="31" d="100"/>
        </p:scale>
        <p:origin x="306" y="-14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7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C3F6B62-C67F-6B3A-3FCE-A2246A32BE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D421E7-DEFD-1723-CDCF-926BAE635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4EF40-6485-452F-956A-577D94EB0FA0}" type="datetimeFigureOut">
              <a:rPr lang="pt-BR" smtClean="0"/>
              <a:t>07/11/2025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48702E-D62F-ACFE-D841-500CFD171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8206A9-4FDB-5853-F8F1-D8B859A748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A978-9B6F-48FA-BF5C-AC3B8242E5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779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5C897-A567-8DF1-C27F-ACAABB03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713CE3-55EB-B43F-1CAC-749F6EAA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4DB5A5-6709-8224-6EF9-53DD6EC1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358BC14-1E6A-EB4B-136B-23DBFD14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0FC6F-B3B1-45A0-9D82-07D92899623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31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5E7E913-D425-D32D-0C36-9DCDFC3DE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r="1530" b="123"/>
          <a:stretch>
            <a:fillRect/>
          </a:stretch>
        </p:blipFill>
        <p:spPr>
          <a:xfrm>
            <a:off x="225" y="300"/>
            <a:ext cx="32436220" cy="43205400"/>
          </a:xfrm>
          <a:prstGeom prst="rect">
            <a:avLst/>
          </a:prstGeom>
        </p:spPr>
      </p:pic>
      <p:pic>
        <p:nvPicPr>
          <p:cNvPr id="8" name="Imagem 7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F7DCE147-7A35-9D56-AB94-770F4E6C7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5969" r="1438" b="1883"/>
          <a:stretch>
            <a:fillRect/>
          </a:stretch>
        </p:blipFill>
        <p:spPr>
          <a:xfrm>
            <a:off x="225" y="37876508"/>
            <a:ext cx="32436220" cy="53372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815975"/>
            <a:ext cx="29162375" cy="72009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6B39-6F47-4908-B2AC-9BF47D74F4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>
              <a:defRPr sz="66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>
              <a:defRPr sz="66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>
              <a:defRPr sz="6600">
                <a:latin typeface="Arial" pitchFamily="34" charset="0"/>
              </a:defRPr>
            </a:lvl1pPr>
          </a:lstStyle>
          <a:p>
            <a:pPr>
              <a:defRPr/>
            </a:pPr>
            <a:fld id="{6E90FC6F-B3B1-45A0-9D82-07D9289962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2pPr>
      <a:lvl3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3pPr>
      <a:lvl4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4pPr>
      <a:lvl5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5pPr>
      <a:lvl6pPr marL="4572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6pPr>
      <a:lvl7pPr marL="9144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7pPr>
      <a:lvl8pPr marL="13716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8pPr>
      <a:lvl9pPr marL="18288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9pPr>
    </p:titleStyle>
    <p:bodyStyle>
      <a:lvl1pPr marL="1620838" indent="-1620838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51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400675" indent="-1079500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21175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1850" indent="-1081088" algn="l" defTabSz="432117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790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62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34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06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0">
            <a:extLst>
              <a:ext uri="{FF2B5EF4-FFF2-40B4-BE49-F238E27FC236}">
                <a16:creationId xmlns:a16="http://schemas.microsoft.com/office/drawing/2014/main" id="{54BF8EDE-4B63-4AD0-A301-54521546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13" y="11809612"/>
            <a:ext cx="14177316" cy="1486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714375" algn="just"/>
            <a:r>
              <a:rPr lang="pt-BR" sz="4000" dirty="0"/>
              <a:t>	</a:t>
            </a:r>
            <a:r>
              <a:rPr lang="pt-BR" sz="4000" dirty="0" smtClean="0"/>
              <a:t>A </a:t>
            </a:r>
            <a:r>
              <a:rPr lang="pt-BR" sz="4000" dirty="0"/>
              <a:t>educação é reconhecida constitucionalmente como direito fundamental e instrumento de promoção da cidadania, devendo alcançar todos os indivíduos, inclusive aqueles em privação de liberdade. </a:t>
            </a:r>
          </a:p>
          <a:p>
            <a:pPr indent="714375" algn="just"/>
            <a:r>
              <a:rPr lang="pt-BR" sz="4000" dirty="0"/>
              <a:t>Paulo Freire (2019) destaca que a educação </a:t>
            </a:r>
            <a:r>
              <a:rPr lang="pt-BR" sz="4000" dirty="0" err="1"/>
              <a:t>humanizadora</a:t>
            </a:r>
            <a:r>
              <a:rPr lang="pt-BR" sz="4000" dirty="0"/>
              <a:t> permite ao sujeito construir consciência crítica, ler o mundo e se reconhecer como agente capaz de transformar sua realidade. </a:t>
            </a:r>
            <a:r>
              <a:rPr lang="pt-BR" sz="4000" dirty="0" smtClean="0"/>
              <a:t>Em </a:t>
            </a:r>
            <a:r>
              <a:rPr lang="pt-BR" sz="4000" dirty="0"/>
              <a:t>contexto prisional, tais fundamentos assumem dimensão ampliada, na medida em que a educação pode se constituir como ferramenta de reconstrução de trajetórias de </a:t>
            </a:r>
            <a:r>
              <a:rPr lang="pt-BR" sz="4000" dirty="0" smtClean="0"/>
              <a:t>vida.</a:t>
            </a:r>
            <a:endParaRPr lang="pt-BR" sz="4000" dirty="0"/>
          </a:p>
          <a:p>
            <a:pPr indent="714375" algn="just"/>
            <a:r>
              <a:rPr lang="pt-BR" sz="4000" dirty="0"/>
              <a:t>Além disso, autores como </a:t>
            </a:r>
            <a:r>
              <a:rPr lang="pt-BR" sz="4000" dirty="0" err="1"/>
              <a:t>Gohn</a:t>
            </a:r>
            <a:r>
              <a:rPr lang="pt-BR" sz="4000" dirty="0"/>
              <a:t> (2015) enfatizam que os processos educativos se desenvolvem para além dos espaços escolares, articulados às dinâmicas sociais, políticas e culturais. </a:t>
            </a:r>
          </a:p>
          <a:p>
            <a:pPr indent="714375" algn="just"/>
            <a:r>
              <a:rPr lang="pt-BR" sz="4000" dirty="0"/>
              <a:t>Este estudo busca analisar práticas educativas desenvolvidas no Complexo Penal Regional de Pau dos Ferros/RN, observadas durante visita institucional realizada em agosto de 2025, problematizando como tais iniciativas dialogam com diretrizes legais, teorias educacionais e perspectivas de reintegração social. O objetivo central consiste em compreender a organização pedagógica da instituição, os programas implementados e seus impactos no processo formativo dos apenados. </a:t>
            </a:r>
          </a:p>
        </p:txBody>
      </p:sp>
      <p:sp>
        <p:nvSpPr>
          <p:cNvPr id="7" name="Text Box 71">
            <a:extLst>
              <a:ext uri="{FF2B5EF4-FFF2-40B4-BE49-F238E27FC236}">
                <a16:creationId xmlns:a16="http://schemas.microsoft.com/office/drawing/2014/main" id="{F616F8B7-0C66-45AF-8FFE-4021BD976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151" y="27756520"/>
            <a:ext cx="13963001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sz="4000" dirty="0" smtClean="0"/>
              <a:t>A </a:t>
            </a:r>
            <a:r>
              <a:rPr lang="pt-BR" sz="4000" dirty="0"/>
              <a:t>pesquisa caracteriza-se como estudo de </a:t>
            </a:r>
            <a:r>
              <a:rPr lang="pt-BR" sz="4000" dirty="0" smtClean="0"/>
              <a:t>campo, </a:t>
            </a:r>
            <a:r>
              <a:rPr lang="pt-BR" sz="4000" dirty="0"/>
              <a:t>fundamentado em metodologia exploratória </a:t>
            </a:r>
            <a:r>
              <a:rPr lang="pt-BR" sz="4000" dirty="0" smtClean="0"/>
              <a:t>qualitativa.</a:t>
            </a:r>
          </a:p>
          <a:p>
            <a:pPr indent="457200" algn="just"/>
            <a:r>
              <a:rPr lang="pt-BR" sz="4000" dirty="0" smtClean="0"/>
              <a:t>O Complexo é </a:t>
            </a:r>
            <a:r>
              <a:rPr lang="pt-BR" sz="4000" dirty="0"/>
              <a:t>destinado a recolher pessoas privadas de liberdade, apenas do sexo </a:t>
            </a:r>
            <a:r>
              <a:rPr lang="pt-BR" sz="4000" dirty="0" smtClean="0"/>
              <a:t>masculino.</a:t>
            </a:r>
          </a:p>
          <a:p>
            <a:pPr indent="457200" algn="just"/>
            <a:r>
              <a:rPr lang="pt-BR" sz="4000" dirty="0" smtClean="0"/>
              <a:t>A </a:t>
            </a:r>
            <a:r>
              <a:rPr lang="pt-BR" sz="4000" dirty="0"/>
              <a:t>unidade prisional abriga um total de 330 internos, distribuídos em diferentes regimes de cumprimento de pena, ressaltamos que apenas os internos em regime fechado têm acesso aos projetos voltados à remição de pena por estudo, leitura e trabalho, uma vez que tais iniciativas são regulamentadas para aqueles que se encontram sob maior restrição de liberdade.</a:t>
            </a:r>
          </a:p>
          <a:p>
            <a:pPr algn="just"/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8" name="Text Box 73">
            <a:extLst>
              <a:ext uri="{FF2B5EF4-FFF2-40B4-BE49-F238E27FC236}">
                <a16:creationId xmlns:a16="http://schemas.microsoft.com/office/drawing/2014/main" id="{A1810356-9C06-4B4C-8193-BAC31FCD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0560" y="30555494"/>
            <a:ext cx="157677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714375" algn="just" defTabSz="2133600">
              <a:spcBef>
                <a:spcPct val="50000"/>
              </a:spcBef>
            </a:pPr>
            <a:r>
              <a:rPr lang="pt-BR" sz="4000" dirty="0"/>
              <a:t>E</a:t>
            </a:r>
            <a:r>
              <a:rPr lang="pt-BR" sz="4000" dirty="0" smtClean="0"/>
              <a:t>mbora </a:t>
            </a:r>
            <a:r>
              <a:rPr lang="pt-BR" sz="4000" dirty="0"/>
              <a:t>a unidade apresente uma </a:t>
            </a:r>
            <a:r>
              <a:rPr lang="pt-BR" sz="4000" dirty="0" smtClean="0"/>
              <a:t>organização que </a:t>
            </a:r>
            <a:r>
              <a:rPr lang="pt-BR" sz="4000" dirty="0"/>
              <a:t>se alinham ao princípio da educação </a:t>
            </a:r>
            <a:r>
              <a:rPr lang="pt-BR" sz="4000" dirty="0" smtClean="0"/>
              <a:t>como </a:t>
            </a:r>
            <a:r>
              <a:rPr lang="pt-BR" sz="4000" dirty="0"/>
              <a:t>ferramenta de </a:t>
            </a:r>
            <a:r>
              <a:rPr lang="pt-BR" sz="4000" dirty="0" smtClean="0"/>
              <a:t>reintegração social, </a:t>
            </a:r>
            <a:r>
              <a:rPr lang="pt-BR" sz="4000" dirty="0"/>
              <a:t>ainda são necessários esforços para fortalecer a estrutura </a:t>
            </a:r>
            <a:r>
              <a:rPr lang="pt-BR" sz="4000" dirty="0" smtClean="0"/>
              <a:t>pedagógica e </a:t>
            </a:r>
            <a:r>
              <a:rPr lang="pt-BR" sz="4000" dirty="0"/>
              <a:t>qualificar os espaços </a:t>
            </a:r>
            <a:r>
              <a:rPr lang="pt-BR" sz="4000" dirty="0" smtClean="0"/>
              <a:t>físicos, ampliar </a:t>
            </a:r>
            <a:r>
              <a:rPr lang="pt-BR" sz="4000" dirty="0"/>
              <a:t>pesquisas e ações formativas que consolidem o papel da educação em espaços de privação de </a:t>
            </a:r>
            <a:r>
              <a:rPr lang="pt-BR" sz="4000" dirty="0" smtClean="0"/>
              <a:t>liberdade</a:t>
            </a:r>
            <a:r>
              <a:rPr lang="pt-BR" sz="4000" dirty="0"/>
              <a:t>.</a:t>
            </a:r>
          </a:p>
          <a:p>
            <a:pPr indent="714375" algn="just" defTabSz="2133600">
              <a:spcBef>
                <a:spcPct val="50000"/>
              </a:spcBef>
            </a:pPr>
            <a:endParaRPr lang="pt-BR" sz="4000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2861A76-219C-4585-813E-028F69C6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385" y="4256613"/>
            <a:ext cx="29882550" cy="181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3872" tIns="106940" rIns="213872" bIns="106940" anchor="ctr">
            <a:spAutoFit/>
          </a:bodyPr>
          <a:lstStyle/>
          <a:p>
            <a:pPr algn="ctr" defTabSz="1354138"/>
            <a:r>
              <a:rPr lang="pt-BR" sz="5200" b="1" smtClean="0"/>
              <a:t>EDUCAÇÃO </a:t>
            </a:r>
            <a:r>
              <a:rPr lang="pt-BR" sz="5200" b="1" dirty="0"/>
              <a:t>EM CONTEXTO PRISIONAL: EXPERIÊNCIAS E PRÁTICAS NO COMPLEXO PENAL DE PAU DOS FERROS/RN </a:t>
            </a:r>
            <a:r>
              <a:rPr lang="pt-BR" sz="5200" baseline="30000" dirty="0" smtClean="0"/>
              <a:t>(</a:t>
            </a:r>
            <a:r>
              <a:rPr lang="pt-BR" sz="5200" baseline="30000" dirty="0"/>
              <a:t>1)</a:t>
            </a:r>
            <a:r>
              <a:rPr lang="pt-BR" sz="5200" b="1" dirty="0"/>
              <a:t> 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EEA0492-D549-4BED-B207-540FE4B2D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3324" y="23362383"/>
            <a:ext cx="10787937" cy="525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2800" b="1" dirty="0"/>
              <a:t>Gráfico </a:t>
            </a:r>
            <a:r>
              <a:rPr lang="pt-BR" sz="2800" b="1" dirty="0" smtClean="0"/>
              <a:t>1</a:t>
            </a:r>
            <a:r>
              <a:rPr lang="pt-BR" sz="2800" dirty="0" smtClean="0"/>
              <a:t>: </a:t>
            </a:r>
            <a:r>
              <a:rPr lang="pt-BR" sz="2800" dirty="0"/>
              <a:t>Número de participantes por tipo de projeto educativo</a:t>
            </a:r>
            <a:endParaRPr lang="en-GB" sz="2800" dirty="0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9762D7DB-01FB-43CD-AF9F-2097153DE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594" y="7000609"/>
            <a:ext cx="2951460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3700" b="1" dirty="0" err="1" smtClean="0"/>
              <a:t>Taysa</a:t>
            </a:r>
            <a:r>
              <a:rPr lang="pt-BR" sz="3700" b="1" dirty="0" smtClean="0"/>
              <a:t> </a:t>
            </a:r>
            <a:r>
              <a:rPr lang="pt-BR" sz="3700" b="1" dirty="0"/>
              <a:t>Kelly da Silva </a:t>
            </a:r>
            <a:r>
              <a:rPr lang="pt-BR" sz="3700" baseline="30000" dirty="0" smtClean="0"/>
              <a:t>(2)</a:t>
            </a:r>
            <a:r>
              <a:rPr lang="pt-BR" sz="3700" b="1" dirty="0" smtClean="0"/>
              <a:t>; Francisca </a:t>
            </a:r>
            <a:r>
              <a:rPr lang="pt-BR" sz="3700" b="1" dirty="0" err="1" smtClean="0"/>
              <a:t>Sandrinny</a:t>
            </a:r>
            <a:r>
              <a:rPr lang="pt-BR" sz="3700" b="1" dirty="0" smtClean="0"/>
              <a:t> Maia Rocha</a:t>
            </a:r>
            <a:r>
              <a:rPr lang="pt-BR" sz="3700" baseline="30000" dirty="0" smtClean="0"/>
              <a:t> (3)</a:t>
            </a:r>
            <a:r>
              <a:rPr lang="pt-BR" sz="3700" b="1" dirty="0" smtClean="0"/>
              <a:t>.</a:t>
            </a:r>
            <a:endParaRPr lang="pt-BR" sz="3700" b="1" baseline="30000" dirty="0"/>
          </a:p>
        </p:txBody>
      </p:sp>
      <p:sp>
        <p:nvSpPr>
          <p:cNvPr id="13" name="Rectangle 37">
            <a:hlinkClick r:id="" action="ppaction://noaction"/>
            <a:extLst>
              <a:ext uri="{FF2B5EF4-FFF2-40B4-BE49-F238E27FC236}">
                <a16:creationId xmlns:a16="http://schemas.microsoft.com/office/drawing/2014/main" id="{7F0BD91F-E4B8-4951-A636-11F295717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179" y="8544935"/>
            <a:ext cx="28011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3600" baseline="30000" dirty="0"/>
              <a:t>(1) Trabalho desenvolvido no Programa de Iniciação Científica (PIC) da Faculdade Evolução Alto Oeste Potiguar; </a:t>
            </a:r>
          </a:p>
          <a:p>
            <a:pPr algn="ctr"/>
            <a:r>
              <a:rPr lang="pt-BR" sz="3600" baseline="30000" dirty="0"/>
              <a:t>(</a:t>
            </a:r>
            <a:r>
              <a:rPr lang="pt-BR" sz="3600" baseline="30000" dirty="0" smtClean="0"/>
              <a:t>2)</a:t>
            </a:r>
            <a:r>
              <a:rPr lang="pt-BR" sz="3600" dirty="0" smtClean="0"/>
              <a:t> </a:t>
            </a:r>
            <a:r>
              <a:rPr lang="pt-BR" sz="3600" baseline="30000" dirty="0" smtClean="0"/>
              <a:t>Professora</a:t>
            </a:r>
            <a:r>
              <a:rPr lang="pt-BR" sz="3600" baseline="30000" dirty="0"/>
              <a:t>, Mestra em Ensino, Gerência Pedagógica na Secretaria Municipal de Educação de Pau dos Ferros/RN, </a:t>
            </a:r>
            <a:r>
              <a:rPr lang="pt-BR" sz="3600" baseline="30000" dirty="0" smtClean="0"/>
              <a:t>taysakped@gmail.com; </a:t>
            </a:r>
            <a:endParaRPr lang="pt-BR" sz="3600" baseline="30000" dirty="0"/>
          </a:p>
          <a:p>
            <a:pPr algn="ctr"/>
            <a:r>
              <a:rPr lang="pt-BR" sz="3600" baseline="30000" dirty="0"/>
              <a:t>(</a:t>
            </a:r>
            <a:r>
              <a:rPr lang="pt-BR" sz="3600" baseline="30000" dirty="0" smtClean="0"/>
              <a:t>3)</a:t>
            </a:r>
            <a:r>
              <a:rPr lang="pt-BR" sz="3600" dirty="0" smtClean="0"/>
              <a:t> </a:t>
            </a:r>
            <a:r>
              <a:rPr lang="pt-BR" sz="3600" baseline="30000" dirty="0" smtClean="0"/>
              <a:t>Estudante </a:t>
            </a:r>
            <a:r>
              <a:rPr lang="pt-BR" sz="3600" baseline="30000" dirty="0"/>
              <a:t>do curso de graduação de Pedagogia - Faculdade Evolução Alto Oeste Potiguar, Jose da Penha, RN; E-mail: </a:t>
            </a:r>
            <a:r>
              <a:rPr lang="pt-BR" sz="3600" baseline="30000" dirty="0" smtClean="0"/>
              <a:t>sandrinny.maia@hotmail.com</a:t>
            </a:r>
            <a:r>
              <a:rPr lang="pt-BR" sz="3600" baseline="30000" dirty="0"/>
              <a:t>;</a:t>
            </a:r>
          </a:p>
        </p:txBody>
      </p:sp>
      <p:sp>
        <p:nvSpPr>
          <p:cNvPr id="14" name="Text Box 50">
            <a:extLst>
              <a:ext uri="{FF2B5EF4-FFF2-40B4-BE49-F238E27FC236}">
                <a16:creationId xmlns:a16="http://schemas.microsoft.com/office/drawing/2014/main" id="{EF4AC6AA-91AD-4B06-A109-43053C690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12" y="10801500"/>
            <a:ext cx="14141841" cy="923330"/>
          </a:xfrm>
          <a:prstGeom prst="rect">
            <a:avLst/>
          </a:prstGeom>
          <a:solidFill>
            <a:srgbClr val="70000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>
                <a:solidFill>
                  <a:schemeClr val="bg1"/>
                </a:solidFill>
                <a:cs typeface="Times New Roman" pitchFamily="18" charset="0"/>
              </a:rPr>
              <a:t>INTRODUÇÃO</a:t>
            </a:r>
          </a:p>
        </p:txBody>
      </p:sp>
      <p:sp>
        <p:nvSpPr>
          <p:cNvPr id="15" name="Text Box 50">
            <a:extLst>
              <a:ext uri="{FF2B5EF4-FFF2-40B4-BE49-F238E27FC236}">
                <a16:creationId xmlns:a16="http://schemas.microsoft.com/office/drawing/2014/main" id="{E3689FFC-64D7-4DA2-9BF3-20E6580B7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153" y="26656034"/>
            <a:ext cx="13934728" cy="923330"/>
          </a:xfrm>
          <a:prstGeom prst="rect">
            <a:avLst/>
          </a:prstGeom>
          <a:solidFill>
            <a:srgbClr val="7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>
                <a:solidFill>
                  <a:schemeClr val="bg1"/>
                </a:solidFill>
                <a:cs typeface="Times New Roman" pitchFamily="18" charset="0"/>
              </a:rPr>
              <a:t>MATERIAL E MÉTODOS</a:t>
            </a:r>
          </a:p>
        </p:txBody>
      </p:sp>
      <p:sp>
        <p:nvSpPr>
          <p:cNvPr id="16" name="Text Box 50">
            <a:extLst>
              <a:ext uri="{FF2B5EF4-FFF2-40B4-BE49-F238E27FC236}">
                <a16:creationId xmlns:a16="http://schemas.microsoft.com/office/drawing/2014/main" id="{024A9D89-3D6E-4BD5-A783-2ADEAAD34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4033" y="10823204"/>
            <a:ext cx="15624245" cy="914400"/>
          </a:xfrm>
          <a:prstGeom prst="rect">
            <a:avLst/>
          </a:prstGeom>
          <a:solidFill>
            <a:srgbClr val="70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>
                <a:solidFill>
                  <a:schemeClr val="bg1"/>
                </a:solidFill>
                <a:cs typeface="Times New Roman" pitchFamily="18" charset="0"/>
              </a:rPr>
              <a:t>RESULTADOS E DISCUSSÃO</a:t>
            </a:r>
          </a:p>
        </p:txBody>
      </p:sp>
      <p:sp>
        <p:nvSpPr>
          <p:cNvPr id="17" name="Text Box 50">
            <a:extLst>
              <a:ext uri="{FF2B5EF4-FFF2-40B4-BE49-F238E27FC236}">
                <a16:creationId xmlns:a16="http://schemas.microsoft.com/office/drawing/2014/main" id="{A7139F29-3DF8-4134-AC8D-C9B712A2B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0559" y="29473276"/>
            <a:ext cx="15624245" cy="914400"/>
          </a:xfrm>
          <a:prstGeom prst="rect">
            <a:avLst/>
          </a:prstGeom>
          <a:solidFill>
            <a:srgbClr val="7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>
                <a:solidFill>
                  <a:schemeClr val="bg1"/>
                </a:solidFill>
                <a:cs typeface="Times New Roman" pitchFamily="18" charset="0"/>
              </a:rPr>
              <a:t>CONCLUSÕES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A5B4480-E32E-4942-B2B2-7D23369B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4998" y="16105831"/>
            <a:ext cx="5838824" cy="104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3100" b="1" dirty="0" smtClean="0">
                <a:latin typeface="Times New Roman" pitchFamily="18" charset="0"/>
                <a:cs typeface="Times New Roman" pitchFamily="18" charset="0"/>
              </a:rPr>
              <a:t>Visita Complexo Penal de </a:t>
            </a:r>
            <a:r>
              <a:rPr lang="pt-BR" sz="3100" b="1" dirty="0">
                <a:latin typeface="Times New Roman" pitchFamily="18" charset="0"/>
                <a:cs typeface="Times New Roman" pitchFamily="18" charset="0"/>
              </a:rPr>
              <a:t>Pau dos Ferros, </a:t>
            </a:r>
            <a:r>
              <a:rPr lang="pt-BR" sz="3100" b="1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pt-BR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2B9C3DC-DBFF-4682-8645-6D4D6DB1F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7055" y="28215675"/>
            <a:ext cx="7056013" cy="5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3100" b="1" dirty="0">
                <a:latin typeface="Times New Roman" pitchFamily="18" charset="0"/>
                <a:cs typeface="Times New Roman" pitchFamily="18" charset="0"/>
              </a:rPr>
              <a:t>Fonte: dados da pesquisa (2025)</a:t>
            </a:r>
          </a:p>
        </p:txBody>
      </p:sp>
      <p:sp>
        <p:nvSpPr>
          <p:cNvPr id="26" name="Text Box 50">
            <a:extLst>
              <a:ext uri="{FF2B5EF4-FFF2-40B4-BE49-F238E27FC236}">
                <a16:creationId xmlns:a16="http://schemas.microsoft.com/office/drawing/2014/main" id="{52FE3C8A-31FC-4CD6-A724-D2A52B07A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2025" y="34873876"/>
            <a:ext cx="15545951" cy="914400"/>
          </a:xfrm>
          <a:prstGeom prst="rect">
            <a:avLst/>
          </a:prstGeom>
          <a:solidFill>
            <a:srgbClr val="7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>
                <a:solidFill>
                  <a:schemeClr val="bg1"/>
                </a:solidFill>
                <a:cs typeface="Times New Roman" pitchFamily="18" charset="0"/>
              </a:rPr>
              <a:t>PRINCIPAIS REFERÊNCIAS 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2644735-3187-4419-B178-1CD3BB610E91}"/>
              </a:ext>
            </a:extLst>
          </p:cNvPr>
          <p:cNvSpPr/>
          <p:nvPr/>
        </p:nvSpPr>
        <p:spPr>
          <a:xfrm>
            <a:off x="16130559" y="36121015"/>
            <a:ext cx="1569720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pt-BR" sz="35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BRASIL</a:t>
            </a:r>
            <a:r>
              <a:rPr lang="pt-BR" sz="3500" dirty="0">
                <a:solidFill>
                  <a:srgbClr val="000000"/>
                </a:solidFill>
                <a:ea typeface="Times New Roman" panose="02020603050405020304" pitchFamily="18" charset="0"/>
              </a:rPr>
              <a:t>. Constituição da República Federativa do Brasil de 1988. Brasília, DF: Senado, 1988. </a:t>
            </a:r>
            <a:endParaRPr lang="pt-BR" sz="35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pt-BR" sz="35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500" dirty="0">
                <a:solidFill>
                  <a:srgbClr val="000000"/>
                </a:solidFill>
                <a:ea typeface="Times New Roman" panose="02020603050405020304" pitchFamily="18" charset="0"/>
              </a:rPr>
              <a:t>FREIRE, Paulo. Pedagogia da autonomia: saberes necessários à prática educativa. 66. ed. São Paulo: Paz e Terra, 2019.</a:t>
            </a:r>
          </a:p>
          <a:p>
            <a:pPr>
              <a:spcAft>
                <a:spcPts val="0"/>
              </a:spcAft>
            </a:pPr>
            <a:endParaRPr lang="pt-BR" sz="35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3500" dirty="0">
                <a:solidFill>
                  <a:srgbClr val="000000"/>
                </a:solidFill>
                <a:ea typeface="Times New Roman" panose="02020603050405020304" pitchFamily="18" charset="0"/>
              </a:rPr>
              <a:t>GOHN, Maria da Glória. Educação não formal e cultura política. 8. ed. São Paulo: Cortez, 2015</a:t>
            </a:r>
            <a:r>
              <a:rPr lang="pt-BR" sz="3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pt-BR" sz="35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053290D8-C466-4C0E-A90D-E2E9F27E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157" y="37228436"/>
            <a:ext cx="3278188" cy="1157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 smtClean="0"/>
              <a:t>Embasamento Teórico </a:t>
            </a:r>
          </a:p>
          <a:p>
            <a:pPr algn="ctr"/>
            <a:r>
              <a:rPr lang="pt-BR" sz="2000" dirty="0" smtClean="0"/>
              <a:t>sobre Tema</a:t>
            </a:r>
            <a:endParaRPr lang="pt-BR" sz="2000" dirty="0"/>
          </a:p>
        </p:txBody>
      </p:sp>
      <p:sp>
        <p:nvSpPr>
          <p:cNvPr id="29" name="Line 7">
            <a:extLst>
              <a:ext uri="{FF2B5EF4-FFF2-40B4-BE49-F238E27FC236}">
                <a16:creationId xmlns:a16="http://schemas.microsoft.com/office/drawing/2014/main" id="{F0790C85-D4D2-4EA4-BA2A-F6DDB557C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4777" y="37840758"/>
            <a:ext cx="13482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4043E65C-BEE8-4BA6-BA3A-F10870FEC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058" y="37282023"/>
            <a:ext cx="3277694" cy="947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/>
              <a:t>Construção </a:t>
            </a:r>
            <a:r>
              <a:rPr lang="pt-BR" sz="2000" dirty="0" smtClean="0"/>
              <a:t>de entrevista </a:t>
            </a:r>
            <a:endParaRPr lang="pt-BR" sz="2000" dirty="0"/>
          </a:p>
          <a:p>
            <a:pPr algn="ctr"/>
            <a:r>
              <a:rPr lang="pt-BR" sz="2000" dirty="0" err="1"/>
              <a:t>semi-estrurada</a:t>
            </a:r>
            <a:endParaRPr lang="pt-BR" sz="2000" dirty="0"/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id="{E0A25669-CBF1-4428-BBB9-04E6F4CE2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6890" y="37261321"/>
            <a:ext cx="2846387" cy="1158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 smtClean="0"/>
              <a:t>Visita Institucional </a:t>
            </a:r>
            <a:endParaRPr lang="pt-BR" sz="2000" dirty="0"/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3ABDA6E6-A4CF-4CE1-A45E-76CF35FF4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0753" y="37840758"/>
            <a:ext cx="1586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u="sng" dirty="0"/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01BACD6C-D41F-446E-984F-7D1F5C38D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717" y="39208463"/>
            <a:ext cx="2697686" cy="1157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/>
              <a:t>Divulgação dos </a:t>
            </a:r>
          </a:p>
          <a:p>
            <a:pPr algn="ctr"/>
            <a:r>
              <a:rPr lang="pt-BR" sz="2000" dirty="0"/>
              <a:t>Resultados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1E98D14B-5483-4B21-B14D-7CDF28CBD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716" y="39433029"/>
            <a:ext cx="2720958" cy="7721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/>
              <a:t>Tabulação dos </a:t>
            </a:r>
            <a:r>
              <a:rPr lang="pt-BR" sz="2000" dirty="0" smtClean="0"/>
              <a:t>Dados</a:t>
            </a:r>
            <a:endParaRPr lang="pt-BR" sz="2000" dirty="0"/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FE006C24-6399-49D5-8EE8-324F9908D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1857" y="39610665"/>
            <a:ext cx="3048000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dirty="0"/>
              <a:t>Coleta de Dados</a:t>
            </a:r>
          </a:p>
        </p:txBody>
      </p:sp>
      <p:sp>
        <p:nvSpPr>
          <p:cNvPr id="36" name="Line 10">
            <a:extLst>
              <a:ext uri="{FF2B5EF4-FFF2-40B4-BE49-F238E27FC236}">
                <a16:creationId xmlns:a16="http://schemas.microsoft.com/office/drawing/2014/main" id="{758BF163-A832-442A-84BC-3949252168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078883" y="38433416"/>
            <a:ext cx="0" cy="11772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u="sng" dirty="0"/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41B2931A-08F0-4233-B9D2-E0B590EAC1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58058" y="39819116"/>
            <a:ext cx="5688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u="sng" dirty="0"/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05B7584C-B098-42FC-A796-E9EA7AE7AE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3909" y="39781801"/>
            <a:ext cx="808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u="sng" dirty="0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394F34EB-3B6F-4286-A7B0-896BE4677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037" y="39433029"/>
            <a:ext cx="2720958" cy="7721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i="1" dirty="0" smtClean="0"/>
              <a:t>Análise</a:t>
            </a:r>
            <a:r>
              <a:rPr lang="pt-BR" sz="2000" i="1" dirty="0"/>
              <a:t> </a:t>
            </a:r>
            <a:r>
              <a:rPr lang="pt-BR" sz="2000" i="1" dirty="0" smtClean="0"/>
              <a:t>dos Dados</a:t>
            </a:r>
            <a:endParaRPr lang="pt-BR" sz="2000" i="1" dirty="0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458F2C61-51BA-4104-B8BA-9894E2F710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5774" y="39833328"/>
            <a:ext cx="808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u="sng" dirty="0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E0E3B1C5-703A-4F31-A0F4-C743B2418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385" y="36281439"/>
            <a:ext cx="13215764" cy="5869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r>
              <a:rPr lang="pt-BR" sz="3200" b="1" dirty="0"/>
              <a:t>Fluxograma 01.</a:t>
            </a:r>
            <a:r>
              <a:rPr lang="pt-BR" sz="3200" dirty="0"/>
              <a:t> </a:t>
            </a:r>
            <a:endParaRPr lang="pt-BR" sz="3200" dirty="0" smtClean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883F32C-3EF6-614C-1379-9351524F9099}"/>
              </a:ext>
            </a:extLst>
          </p:cNvPr>
          <p:cNvSpPr txBox="1"/>
          <p:nvPr/>
        </p:nvSpPr>
        <p:spPr>
          <a:xfrm flipH="1">
            <a:off x="4548741" y="40621429"/>
            <a:ext cx="6807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Fonte: </a:t>
            </a:r>
            <a:r>
              <a:rPr lang="pt-BR" sz="3000" dirty="0" smtClean="0"/>
              <a:t>Silva e Rocha </a:t>
            </a:r>
            <a:r>
              <a:rPr lang="pt-BR" sz="3000" dirty="0"/>
              <a:t>(2025).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575" y="23662718"/>
            <a:ext cx="13760267" cy="4696255"/>
          </a:xfrm>
          <a:prstGeom prst="rect">
            <a:avLst/>
          </a:prstGeom>
        </p:spPr>
      </p:pic>
      <p:sp>
        <p:nvSpPr>
          <p:cNvPr id="45" name="Rectangle 13">
            <a:extLst>
              <a:ext uri="{FF2B5EF4-FFF2-40B4-BE49-F238E27FC236}">
                <a16:creationId xmlns:a16="http://schemas.microsoft.com/office/drawing/2014/main" id="{82B9C3DC-DBFF-4682-8645-6D4D6DB1F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7293" y="21916389"/>
            <a:ext cx="7056013" cy="104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3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3100" b="1" dirty="0" smtClean="0">
                <a:latin typeface="Times New Roman" pitchFamily="18" charset="0"/>
                <a:cs typeface="Times New Roman" pitchFamily="18" charset="0"/>
              </a:rPr>
              <a:t>Biblioteca do Complexo Penal de Pau </a:t>
            </a:r>
            <a:r>
              <a:rPr lang="pt-BR" sz="3100" b="1" dirty="0">
                <a:latin typeface="Times New Roman" pitchFamily="18" charset="0"/>
                <a:cs typeface="Times New Roman" pitchFamily="18" charset="0"/>
              </a:rPr>
              <a:t>dos Ferros, </a:t>
            </a:r>
            <a:r>
              <a:rPr lang="pt-BR" sz="3100" b="1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pt-BR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82B9C3DC-DBFF-4682-8645-6D4D6DB1F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0559" y="21783793"/>
            <a:ext cx="7183962" cy="104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3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3100" b="1" dirty="0" smtClean="0">
                <a:latin typeface="Times New Roman" pitchFamily="18" charset="0"/>
                <a:cs typeface="Times New Roman" pitchFamily="18" charset="0"/>
              </a:rPr>
              <a:t>Sala de Aula do Complexo Penal de Pau </a:t>
            </a:r>
            <a:r>
              <a:rPr lang="pt-BR" sz="3100" b="1" dirty="0">
                <a:latin typeface="Times New Roman" pitchFamily="18" charset="0"/>
                <a:cs typeface="Times New Roman" pitchFamily="18" charset="0"/>
              </a:rPr>
              <a:t>dos Ferros, </a:t>
            </a:r>
            <a:r>
              <a:rPr lang="pt-BR" sz="3100" b="1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pt-BR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5007" y="11908873"/>
            <a:ext cx="5502838" cy="4127129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7343735" y="17310971"/>
            <a:ext cx="5727089" cy="4295317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5168" y="17350674"/>
            <a:ext cx="4740265" cy="42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7329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387</Words>
  <Application>Microsoft Office PowerPoint</Application>
  <PresentationFormat>Personalizar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Design padrão</vt:lpstr>
      <vt:lpstr>Apresentação do PowerPoint</vt:lpstr>
    </vt:vector>
  </TitlesOfParts>
  <Company>UFC - Universidade Federal do Ceará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Fernando Pinheiro</dc:creator>
  <cp:lastModifiedBy>Sandryne</cp:lastModifiedBy>
  <cp:revision>108</cp:revision>
  <dcterms:created xsi:type="dcterms:W3CDTF">2009-08-05T17:04:46Z</dcterms:created>
  <dcterms:modified xsi:type="dcterms:W3CDTF">2025-11-07T22:01:34Z</dcterms:modified>
</cp:coreProperties>
</file>