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57" r:id="rId2"/>
  </p:sldIdLst>
  <p:sldSz cx="25199975" cy="32399288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348182"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696364"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044547"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392729"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1740910" algn="l" defTabSz="696364" rtl="0" eaLnBrk="1" latinLnBrk="0" hangingPunct="1"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089093" algn="l" defTabSz="696364" rtl="0" eaLnBrk="1" latinLnBrk="0" hangingPunct="1"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2437275" algn="l" defTabSz="696364" rtl="0" eaLnBrk="1" latinLnBrk="0" hangingPunct="1"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2785458" algn="l" defTabSz="696364" rtl="0" eaLnBrk="1" latinLnBrk="0" hangingPunct="1"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205" userDrawn="1">
          <p15:clr>
            <a:srgbClr val="A4A3A4"/>
          </p15:clr>
        </p15:guide>
        <p15:guide id="2" pos="793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343B"/>
    <a:srgbClr val="FF5658"/>
    <a:srgbClr val="D6543E"/>
    <a:srgbClr val="EC9A98"/>
    <a:srgbClr val="DB6A57"/>
    <a:srgbClr val="700000"/>
    <a:srgbClr val="29AB05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0A15C55-8517-42AA-B614-E9B94910E393}" styleName="Estilo Médio 2 - Ênfas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364" autoAdjust="0"/>
  </p:normalViewPr>
  <p:slideViewPr>
    <p:cSldViewPr>
      <p:cViewPr>
        <p:scale>
          <a:sx n="20" d="100"/>
          <a:sy n="20" d="100"/>
        </p:scale>
        <p:origin x="2242" y="10"/>
      </p:cViewPr>
      <p:guideLst>
        <p:guide orient="horz" pos="10205"/>
        <p:guide pos="793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2970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9C3F6B62-C67F-6B3A-3FCE-A2246A32BED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2D421E7-DEFD-1723-CDCF-926BAE635DC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A4EF40-6485-452F-956A-577D94EB0FA0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3148702E-D62F-ACFE-D841-500CFD171E0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38206A9-4FDB-5853-F8F1-D8B859A7485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1BA978-9B6F-48FA-BF5C-AC3B8242E5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87795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D5C897-A567-8DF1-C27F-ACAABB037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C2713CE3-55EB-B43F-1CAC-749F6EAA3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D24DB5A5-6709-8224-6EF9-53DD6EC15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B358BC14-1E6A-EB4B-136B-23DBFD144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90FC6F-B3B1-45A0-9D82-07D928996230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1315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 descr="Uma imagem contendo Interface gráfica do usuário&#10;&#10;O conteúdo gerado por IA pode estar incorreto.">
            <a:extLst>
              <a:ext uri="{FF2B5EF4-FFF2-40B4-BE49-F238E27FC236}">
                <a16:creationId xmlns:a16="http://schemas.microsoft.com/office/drawing/2014/main" id="{35E7E913-D425-D32D-0C36-9DCDFC3DEE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29" r="1530" b="123"/>
          <a:stretch>
            <a:fillRect/>
          </a:stretch>
        </p:blipFill>
        <p:spPr>
          <a:xfrm>
            <a:off x="176" y="225"/>
            <a:ext cx="25224993" cy="32399288"/>
          </a:xfrm>
          <a:prstGeom prst="rect">
            <a:avLst/>
          </a:prstGeom>
        </p:spPr>
      </p:pic>
      <p:pic>
        <p:nvPicPr>
          <p:cNvPr id="8" name="Imagem 7" descr="Uma imagem contendo Interface gráfica do usuário&#10;&#10;O conteúdo gerado por IA pode estar incorreto.">
            <a:extLst>
              <a:ext uri="{FF2B5EF4-FFF2-40B4-BE49-F238E27FC236}">
                <a16:creationId xmlns:a16="http://schemas.microsoft.com/office/drawing/2014/main" id="{F7DCE147-7A35-9D56-AB94-770F4E6C7D7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" t="85969" r="1438" b="1883"/>
          <a:stretch>
            <a:fillRect/>
          </a:stretch>
        </p:blipFill>
        <p:spPr>
          <a:xfrm>
            <a:off x="176" y="28403206"/>
            <a:ext cx="25224993" cy="4002369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60493" y="611891"/>
            <a:ext cx="22678990" cy="5399881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CC6B39-6F47-4908-B2AC-9BF47D74F4E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60493" y="1297591"/>
            <a:ext cx="22678990" cy="5399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2054" tIns="216027" rIns="432054" bIns="21602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60493" y="7559358"/>
            <a:ext cx="22678990" cy="21382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60494" y="29504114"/>
            <a:ext cx="5879007" cy="224995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>
              <a:defRPr sz="4949">
                <a:latin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8609869" y="29504114"/>
            <a:ext cx="7980239" cy="224995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 algn="ctr">
              <a:defRPr sz="4949">
                <a:latin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8060476" y="29504114"/>
            <a:ext cx="5879007" cy="224995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 algn="r">
              <a:defRPr sz="4949">
                <a:latin typeface="Arial" pitchFamily="34" charset="0"/>
              </a:defRPr>
            </a:lvl1pPr>
          </a:lstStyle>
          <a:p>
            <a:pPr>
              <a:defRPr/>
            </a:pPr>
            <a:fld id="{6E90FC6F-B3B1-45A0-9D82-07D92899623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0" r:id="rId2"/>
  </p:sldLayoutIdLst>
  <p:txStyles>
    <p:titleStyle>
      <a:lvl1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+mj-lt"/>
          <a:ea typeface="+mj-ea"/>
          <a:cs typeface="+mj-cs"/>
        </a:defRPr>
      </a:lvl1pPr>
      <a:lvl2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2pPr>
      <a:lvl3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3pPr>
      <a:lvl4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4pPr>
      <a:lvl5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5pPr>
      <a:lvl6pPr marL="342854" algn="ctr" defTabSz="3240449" rtl="0" fontAlgn="base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6pPr>
      <a:lvl7pPr marL="685709" algn="ctr" defTabSz="3240449" rtl="0" fontAlgn="base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7pPr>
      <a:lvl8pPr marL="1028563" algn="ctr" defTabSz="3240449" rtl="0" fontAlgn="base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8pPr>
      <a:lvl9pPr marL="1371417" algn="ctr" defTabSz="3240449" rtl="0" fontAlgn="base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9pPr>
    </p:titleStyle>
    <p:bodyStyle>
      <a:lvl1pPr marL="1215466" indent="-1215466" algn="l" defTabSz="3240449" rtl="0" eaLnBrk="0" fontAlgn="base" hangingPunct="0">
        <a:spcBef>
          <a:spcPct val="20000"/>
        </a:spcBef>
        <a:spcAft>
          <a:spcPct val="0"/>
        </a:spcAft>
        <a:buChar char="•"/>
        <a:defRPr sz="11323">
          <a:solidFill>
            <a:schemeClr val="tx1"/>
          </a:solidFill>
          <a:latin typeface="+mn-lt"/>
          <a:ea typeface="+mn-ea"/>
          <a:cs typeface="+mn-cs"/>
        </a:defRPr>
      </a:lvl1pPr>
      <a:lvl2pPr marL="2632121" indent="-1011896" algn="l" defTabSz="3240449" rtl="0" eaLnBrk="0" fontAlgn="base" hangingPunct="0">
        <a:spcBef>
          <a:spcPct val="20000"/>
        </a:spcBef>
        <a:spcAft>
          <a:spcPct val="0"/>
        </a:spcAft>
        <a:buChar char="–"/>
        <a:defRPr sz="9899">
          <a:solidFill>
            <a:schemeClr val="tx1"/>
          </a:solidFill>
          <a:latin typeface="+mn-lt"/>
        </a:defRPr>
      </a:lvl2pPr>
      <a:lvl3pPr marL="4049966" indent="-809517" algn="l" defTabSz="3240449" rtl="0" eaLnBrk="0" fontAlgn="base" hangingPunct="0">
        <a:spcBef>
          <a:spcPct val="20000"/>
        </a:spcBef>
        <a:spcAft>
          <a:spcPct val="0"/>
        </a:spcAft>
        <a:buChar char="•"/>
        <a:defRPr sz="8474">
          <a:solidFill>
            <a:schemeClr val="tx1"/>
          </a:solidFill>
          <a:latin typeface="+mn-lt"/>
        </a:defRPr>
      </a:lvl3pPr>
      <a:lvl4pPr marL="5670191" indent="-810708" algn="l" defTabSz="3240449" rtl="0" eaLnBrk="0" fontAlgn="base" hangingPunct="0">
        <a:spcBef>
          <a:spcPct val="20000"/>
        </a:spcBef>
        <a:spcAft>
          <a:spcPct val="0"/>
        </a:spcAft>
        <a:buChar char="–"/>
        <a:defRPr sz="7124">
          <a:solidFill>
            <a:schemeClr val="tx1"/>
          </a:solidFill>
          <a:latin typeface="+mn-lt"/>
        </a:defRPr>
      </a:lvl4pPr>
      <a:lvl5pPr marL="7290415" indent="-810708" algn="l" defTabSz="3240449" rtl="0" eaLnBrk="0" fontAlgn="base" hangingPunct="0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5pPr>
      <a:lvl6pPr marL="7633270" indent="-810708" algn="l" defTabSz="3240449" rtl="0" fontAlgn="base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6pPr>
      <a:lvl7pPr marL="7976124" indent="-810708" algn="l" defTabSz="3240449" rtl="0" fontAlgn="base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7pPr>
      <a:lvl8pPr marL="8318978" indent="-810708" algn="l" defTabSz="3240449" rtl="0" fontAlgn="base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8pPr>
      <a:lvl9pPr marL="8661832" indent="-810708" algn="l" defTabSz="3240449" rtl="0" fontAlgn="base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54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09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563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417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271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126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399980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2834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elieidegadelha466@gmail.com" TargetMode="External"/><Relationship Id="rId2" Type="http://schemas.openxmlformats.org/officeDocument/2006/relationships/hyperlink" Target="mailto:analeticia.oesilva@gmail.co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1">
            <a:extLst>
              <a:ext uri="{FF2B5EF4-FFF2-40B4-BE49-F238E27FC236}">
                <a16:creationId xmlns:a16="http://schemas.microsoft.com/office/drawing/2014/main" id="{02861A76-219C-4585-813E-028F69C650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5471" y="2930785"/>
            <a:ext cx="22590223" cy="1608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60380" tIns="80193" rIns="160380" bIns="80193" anchor="ctr">
            <a:spAutoFit/>
          </a:bodyPr>
          <a:lstStyle/>
          <a:p>
            <a:pPr algn="ctr"/>
            <a:r>
              <a:rPr lang="pt-BR" sz="47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REEMERGÊNCIA DE ARBOVIROSES NO BRASIL: COINFECÇÃO POR DENGUE, ZIKA E CHIKUNGUNYA EM 2025</a:t>
            </a:r>
            <a:r>
              <a:rPr lang="pt-BR" sz="4700" b="1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(1)</a:t>
            </a:r>
            <a:endParaRPr lang="pt-BR" sz="4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tangle 36">
            <a:extLst>
              <a:ext uri="{FF2B5EF4-FFF2-40B4-BE49-F238E27FC236}">
                <a16:creationId xmlns:a16="http://schemas.microsoft.com/office/drawing/2014/main" id="{9762D7DB-01FB-43CD-AF9F-2097153DE9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2991" y="4606356"/>
            <a:ext cx="22132703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pt-BR" sz="3500" b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 Letícia Oliveira e Silva</a:t>
            </a:r>
            <a:r>
              <a:rPr lang="pt-BR" sz="3500" b="1" baseline="300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(2)</a:t>
            </a:r>
            <a:r>
              <a:rPr lang="pt-BR" sz="3500" b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Laura Maria de Morais Fernandes</a:t>
            </a:r>
            <a:r>
              <a:rPr lang="pt-BR" sz="3500" b="1" baseline="300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(3)</a:t>
            </a:r>
            <a:r>
              <a:rPr lang="pt-BR" sz="3500" b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Maria Micaely Magalhães</a:t>
            </a:r>
            <a:r>
              <a:rPr lang="pt-BR" sz="3500" b="1" baseline="300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(4)</a:t>
            </a:r>
            <a:r>
              <a:rPr lang="pt-BR" sz="3500" b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Francisca Elieide Gadelha da Silva</a:t>
            </a:r>
            <a:r>
              <a:rPr lang="pt-BR" sz="3500" b="1" baseline="300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(5)</a:t>
            </a:r>
            <a:r>
              <a:rPr lang="pt-BR" sz="3500" b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Francisca Elieide Gadelha da Silva</a:t>
            </a:r>
            <a:r>
              <a:rPr lang="pt-BR" sz="3500" b="1" baseline="300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(6)</a:t>
            </a:r>
            <a:r>
              <a:rPr lang="pt-BR" sz="3500" b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pt-BR" sz="35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Rectangle 37">
            <a:hlinkClick r:id="" action="ppaction://noaction"/>
            <a:extLst>
              <a:ext uri="{FF2B5EF4-FFF2-40B4-BE49-F238E27FC236}">
                <a16:creationId xmlns:a16="http://schemas.microsoft.com/office/drawing/2014/main" id="{7F0BD91F-E4B8-4951-A636-11F2957178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6598" y="5851204"/>
            <a:ext cx="21005491" cy="26431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18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(1) </a:t>
            </a:r>
            <a:r>
              <a:rPr lang="pt-B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Trabalho desenvolvido no Programa de Iniciação Científica (PIC) da Faculdade Evolução Alto Oeste - FACEP;</a:t>
            </a:r>
            <a:r>
              <a:rPr lang="pt-BR" sz="18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pt-B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pt-BR" sz="18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(2)  </a:t>
            </a:r>
            <a:r>
              <a:rPr lang="pt-B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Estudante; FACULDADE E CURSO EVOLUÇÃO; Pau dos Ferros, RN; </a:t>
            </a:r>
            <a:r>
              <a:rPr lang="pt-BR" sz="1800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analeticia.oesilva@gmail.com</a:t>
            </a:r>
            <a:endParaRPr lang="pt-B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pt-BR" sz="18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(3)</a:t>
            </a:r>
            <a:r>
              <a:rPr lang="pt-B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Professor(a); </a:t>
            </a:r>
            <a:r>
              <a:rPr lang="pt-BR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Esp</a:t>
            </a:r>
            <a:r>
              <a:rPr lang="pt-B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Faculdade e Curso Evolução; Pau dos Ferros – RN, e-mail: </a:t>
            </a:r>
            <a:r>
              <a:rPr lang="pt-BR" sz="1800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laura.mmf@hotmail.com </a:t>
            </a:r>
            <a:endParaRPr lang="pt-BR" sz="1800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pt-BR" sz="18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(4)</a:t>
            </a:r>
            <a:r>
              <a:rPr lang="pt-B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Estudante; FACULDADE E CURSO EVOLUÇÃO; São Miguel, RN; </a:t>
            </a:r>
            <a:r>
              <a:rPr lang="pt-BR" sz="1800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mikaamaga1982@gmail.com</a:t>
            </a:r>
            <a:endParaRPr lang="pt-BR" sz="1800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pt-BR" sz="1800" kern="1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(5) </a:t>
            </a:r>
            <a:r>
              <a:rPr lang="pt-BR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Estudante; FACULDADE E CURSO EVOLUÇÃO; Pau dos Ferros, RN; </a:t>
            </a:r>
            <a:r>
              <a:rPr lang="pt-BR" sz="1800" u="sng" kern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elieidegadelha466@gmail.com</a:t>
            </a:r>
            <a:endParaRPr lang="pt-B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pt-BR" sz="1800" kern="1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(6) </a:t>
            </a:r>
            <a:r>
              <a:rPr lang="pt-BR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Estudante; FACULDADE E CURSO EVOLUÇÃO; São Miguel, RN; </a:t>
            </a:r>
            <a:r>
              <a:rPr lang="pt-BR" sz="1800" u="sng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elieidegadelha466@gmail.com</a:t>
            </a:r>
            <a:endParaRPr lang="pt-BR" sz="1800" u="sng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3" name="Text Box 50">
            <a:extLst>
              <a:ext uri="{FF2B5EF4-FFF2-40B4-BE49-F238E27FC236}">
                <a16:creationId xmlns:a16="http://schemas.microsoft.com/office/drawing/2014/main" id="{652EF432-FE37-F5DC-E769-867EC21C51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3428" y="8782820"/>
            <a:ext cx="10604822" cy="861774"/>
          </a:xfrm>
          <a:prstGeom prst="rect">
            <a:avLst/>
          </a:prstGeom>
          <a:solidFill>
            <a:srgbClr val="700000"/>
          </a:solidFill>
          <a:ln>
            <a:solidFill>
              <a:srgbClr val="00B0F0"/>
            </a:solidFill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pt-BR" sz="5000" b="1" dirty="0">
                <a:solidFill>
                  <a:schemeClr val="bg1"/>
                </a:solidFill>
                <a:cs typeface="Times New Roman" pitchFamily="18" charset="0"/>
              </a:rPr>
              <a:t>RESUMO</a:t>
            </a:r>
          </a:p>
        </p:txBody>
      </p:sp>
      <p:sp>
        <p:nvSpPr>
          <p:cNvPr id="44" name="CaixaDeTexto 43">
            <a:extLst>
              <a:ext uri="{FF2B5EF4-FFF2-40B4-BE49-F238E27FC236}">
                <a16:creationId xmlns:a16="http://schemas.microsoft.com/office/drawing/2014/main" id="{AFA2FEF0-7548-E589-4E3D-ACBFB16BB889}"/>
              </a:ext>
            </a:extLst>
          </p:cNvPr>
          <p:cNvSpPr txBox="1"/>
          <p:nvPr/>
        </p:nvSpPr>
        <p:spPr>
          <a:xfrm>
            <a:off x="854519" y="10231246"/>
            <a:ext cx="23762640" cy="20339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335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Introdução: </a:t>
            </a:r>
            <a:r>
              <a:rPr lang="pt-BR" sz="335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Nos últimos anos, o Brasil tem vivenciado a </a:t>
            </a:r>
            <a:r>
              <a:rPr lang="pt-BR" sz="335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reemergência</a:t>
            </a:r>
            <a:r>
              <a:rPr lang="pt-BR" sz="335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simultânea de arboviroses como dengue, </a:t>
            </a:r>
            <a:r>
              <a:rPr lang="pt-BR" sz="335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zika</a:t>
            </a:r>
            <a:r>
              <a:rPr lang="pt-BR" sz="335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pt-BR" sz="335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chikungunya</a:t>
            </a:r>
            <a:r>
              <a:rPr lang="pt-BR" sz="335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configurando um cenário epidemiológico desafiador para o Sistema Único de Saúde (SUS). As mudanças climáticas, o aumento da densidade populacional e a expansão do vetor </a:t>
            </a:r>
            <a:r>
              <a:rPr lang="pt-BR" sz="3350" i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Aedes aegypti</a:t>
            </a:r>
            <a:r>
              <a:rPr lang="pt-BR" sz="335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contribuem para a ampliação das áreas de risco e para o surgimento de coinfecções, que complicam o diagnóstico e o manejo clínico. A sobreposição sazonal dessas doenças em 2025 reforça a necessidade de estratégias integradas de vigilância, educação em saúde e controle vetorial. </a:t>
            </a:r>
            <a:r>
              <a:rPr lang="pt-BR" sz="335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Objetivo:</a:t>
            </a:r>
            <a:r>
              <a:rPr lang="pt-BR" sz="335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analisar o panorama atual da </a:t>
            </a:r>
            <a:r>
              <a:rPr lang="pt-BR" sz="335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reemergência</a:t>
            </a:r>
            <a:r>
              <a:rPr lang="pt-BR" sz="335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das arboviroses no Brasil, com ênfase nos casos de coinfecção por dengue, </a:t>
            </a:r>
            <a:r>
              <a:rPr lang="pt-BR" sz="335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zika</a:t>
            </a:r>
            <a:r>
              <a:rPr lang="pt-BR" sz="335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pt-BR" sz="335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chikungunya</a:t>
            </a:r>
            <a:r>
              <a:rPr lang="pt-BR" sz="335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discutindo implicações clínicas, epidemiológicas e os desafios para a rede de atenção básica. </a:t>
            </a:r>
            <a:r>
              <a:rPr lang="pt-BR" sz="335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Método:</a:t>
            </a:r>
            <a:r>
              <a:rPr lang="pt-BR" sz="335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Revisão narrativa, qualitativa e descritiva, baseada em artigos científicos, boletins epidemiológicos e relatórios técnicos da Organização Pan-Americana da Saúde (OPAS), Organização Mundial da Saúde (OMS) e Ministério da Saúde do Brasil, publicados entre 2018 e 2025. Foram incluídos estudos que abordam a dinâmica das coinfecções, os desafios diagnósticos, as estratégias de prevenção e a resposta dos serviços de saúde. </a:t>
            </a:r>
            <a:r>
              <a:rPr lang="pt-BR" sz="335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Resultados e Métodos:</a:t>
            </a:r>
            <a:r>
              <a:rPr lang="pt-BR" sz="335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literatura demonstra aumento expressivo das notificações simultâneas de dengue e </a:t>
            </a:r>
            <a:r>
              <a:rPr lang="pt-BR" sz="335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chikungunya</a:t>
            </a:r>
            <a:r>
              <a:rPr lang="pt-BR" sz="335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em diversos estados brasileiros em 2025, com registros de coinfecções confirmadas laboratorialmente. Essas condições apresentam quadros clínicos sobrepostos — febre, exantema, artralgia e cefaleia intensa —, o que dificulta a identificação etiológica apenas por critérios clínicos. Estudos recentes apontam que pacientes </a:t>
            </a:r>
            <a:r>
              <a:rPr lang="pt-BR" sz="335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coinfectados</a:t>
            </a:r>
            <a:r>
              <a:rPr lang="pt-BR" sz="335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apresentam maior risco de complicações, como miocardite e encefalite, além de maior tempo de internação. A resposta do SUS tem incluído o fortalecimento da vigilância laboratorial e o uso de testes moleculares multiplex capazes de detectar mais de um vírus por amostra, além de campanhas de mobilização comunitária e ações intersetoriais com foco no controle ambiental do vetor. </a:t>
            </a:r>
            <a:r>
              <a:rPr lang="pt-BR" sz="335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Conclusões:</a:t>
            </a:r>
            <a:r>
              <a:rPr lang="pt-BR" sz="335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pt-BR" sz="335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reemergência</a:t>
            </a:r>
            <a:r>
              <a:rPr lang="pt-BR" sz="335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das arboviroses e a ocorrência crescente de coinfecções exigem respostas integradas, sustentadas em vigilância epidemiológica contínua, diagnóstico laboratorial preciso e fortalecimento das equipes da atenção básica. A consolidação de políticas públicas que associem controle vetorial, inovação tecnológica e educação em saúde é essencial para reduzir a carga dessas doenças e prevenir novos surtos em um contexto de mudanças climáticas e vulnerabilidades sociais persistentes.</a:t>
            </a:r>
            <a:endParaRPr lang="pt-BR" sz="335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335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PALAVRAS-CHAVE:</a:t>
            </a:r>
            <a:r>
              <a:rPr lang="pt-BR" sz="335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Arboviroses; Coinfecção; Vigilância Epidemiológica.</a:t>
            </a:r>
            <a:endParaRPr lang="pt-BR" sz="335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pt-BR" sz="33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t-BR" sz="33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t-BR" sz="33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REFERÊNCIAS</a:t>
            </a:r>
            <a:r>
              <a:rPr lang="pt-BR" sz="33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pt-BR" sz="33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pt-BR" sz="2800" b="1" kern="1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t-BR" sz="2800" b="1" kern="100" dirty="0">
              <a:latin typeface="+mj-lt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8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BRASIL. Ministério da Saúde. </a:t>
            </a:r>
            <a:r>
              <a:rPr lang="pt-BR" sz="2800" b="1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Boletim Epidemiológico</a:t>
            </a:r>
            <a:r>
              <a:rPr lang="pt-BR" sz="28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Monitoramento das Arboviroses no Brasil – Semana Epidemiológica 35/2025. Brasília: MS, 2025. Disponível em: https://www.gov.br/</a:t>
            </a:r>
            <a:r>
              <a:rPr lang="pt-BR" sz="2800" kern="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saude</a:t>
            </a:r>
            <a:r>
              <a:rPr lang="pt-BR" sz="28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pt-BR" sz="2800" kern="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pt-br</a:t>
            </a:r>
            <a:r>
              <a:rPr lang="pt-BR" sz="28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/assuntos/media/</a:t>
            </a:r>
            <a:r>
              <a:rPr lang="pt-BR" sz="2800" kern="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pdf</a:t>
            </a:r>
            <a:r>
              <a:rPr lang="pt-BR" sz="28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/2025/janeiro/15/boletim-epidemiologico-svs-35.pdf. Acesso em: 9 nov. 2025.</a:t>
            </a:r>
            <a:endParaRPr lang="pt-BR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8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SILVA, L. M.; FERREIRA, T. J.; BARROS, R. C. Coinfecção por dengue, </a:t>
            </a:r>
            <a:r>
              <a:rPr lang="pt-BR" sz="2800" kern="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zika</a:t>
            </a:r>
            <a:r>
              <a:rPr lang="pt-BR" sz="28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pt-BR" sz="2800" kern="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chikungunya</a:t>
            </a:r>
            <a:r>
              <a:rPr lang="pt-BR" sz="28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desafios para o diagnóstico e manejo clínico. </a:t>
            </a:r>
            <a:r>
              <a:rPr lang="pt-BR" sz="2800" b="1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Revista Brasileira de Medicina Tropical</a:t>
            </a:r>
            <a:r>
              <a:rPr lang="pt-BR" sz="28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Uberaba, v. 57, n. 4, p. 1–9, jul./ago. 2024. Disponível em: https://www.scielo.br/j/</a:t>
            </a:r>
            <a:r>
              <a:rPr lang="pt-BR" sz="2800" kern="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rbmt</a:t>
            </a:r>
            <a:r>
              <a:rPr lang="pt-BR" sz="28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/a/QW9YHzjM7KqXJ8LpT5F4GvS/?</a:t>
            </a:r>
            <a:r>
              <a:rPr lang="pt-BR" sz="2800" kern="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format</a:t>
            </a:r>
            <a:r>
              <a:rPr lang="pt-BR" sz="28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pt-BR" sz="2800" kern="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html</a:t>
            </a:r>
            <a:r>
              <a:rPr lang="pt-BR" sz="2800" kern="0" dirty="0">
                <a:solidFill>
                  <a:srgbClr val="0A0A0A"/>
                </a:solidFill>
                <a:effectLst/>
                <a:latin typeface="Cambria Math" panose="02040503050406030204" pitchFamily="18" charset="0"/>
                <a:ea typeface="Times New Roman" panose="02020603050405020304" pitchFamily="18" charset="0"/>
                <a:cs typeface="Cambria Math" panose="02040503050406030204" pitchFamily="18" charset="0"/>
              </a:rPr>
              <a:t>〈</a:t>
            </a:r>
            <a:r>
              <a:rPr lang="pt-BR" sz="28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pt-BR" sz="2800" kern="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pt</a:t>
            </a:r>
            <a:r>
              <a:rPr lang="pt-BR" sz="28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Acesso em: 9 nov. 2025.</a:t>
            </a:r>
            <a:endParaRPr lang="pt-BR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8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pt-BR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8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OMS – Organização Mundial da Saúde. </a:t>
            </a:r>
            <a:r>
              <a:rPr lang="pt-BR" sz="2800" b="1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Global </a:t>
            </a:r>
            <a:r>
              <a:rPr lang="pt-BR" sz="2800" b="1" kern="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arbovirus</a:t>
            </a:r>
            <a:r>
              <a:rPr lang="pt-BR" sz="2800" b="1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b="1" kern="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initiative</a:t>
            </a:r>
            <a:r>
              <a:rPr lang="pt-BR" sz="28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pt-BR" sz="2800" kern="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integrated</a:t>
            </a:r>
            <a:r>
              <a:rPr lang="pt-BR" sz="28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kern="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action</a:t>
            </a:r>
            <a:r>
              <a:rPr lang="pt-BR" sz="28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for </a:t>
            </a:r>
            <a:r>
              <a:rPr lang="pt-BR" sz="2800" kern="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prevention</a:t>
            </a:r>
            <a:r>
              <a:rPr lang="pt-BR" sz="28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kern="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pt-BR" sz="28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kern="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control</a:t>
            </a:r>
            <a:r>
              <a:rPr lang="pt-BR" sz="28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Geneva: WHO, 2023. Disponível em: https://www.who.int/</a:t>
            </a:r>
            <a:r>
              <a:rPr lang="pt-BR" sz="2800" kern="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initiatives</a:t>
            </a:r>
            <a:r>
              <a:rPr lang="pt-BR" sz="28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/global-</a:t>
            </a:r>
            <a:r>
              <a:rPr lang="pt-BR" sz="2800" kern="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arbovirus</a:t>
            </a:r>
            <a:r>
              <a:rPr lang="pt-BR" sz="28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pt-BR" sz="2800" kern="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initiative</a:t>
            </a:r>
            <a:r>
              <a:rPr lang="pt-BR" sz="28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Acesso em: 9 nov. 2025.</a:t>
            </a:r>
            <a:endParaRPr lang="pt-BR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8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pt-BR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8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OPAS – Organização Pan-Americana da Saúde. </a:t>
            </a:r>
            <a:r>
              <a:rPr lang="pt-BR" sz="2800" b="1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Arboviroses nas Américas</a:t>
            </a:r>
            <a:r>
              <a:rPr lang="pt-BR" sz="28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situação epidemiológica e resposta regional. Washington, DC: OPAS, 2024. Disponível em: https://www.paho.org/</a:t>
            </a:r>
            <a:r>
              <a:rPr lang="pt-BR" sz="2800" kern="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pt</a:t>
            </a:r>
            <a:r>
              <a:rPr lang="pt-BR" sz="28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pt-BR" sz="2800" kern="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topicos</a:t>
            </a:r>
            <a:r>
              <a:rPr lang="pt-BR" sz="28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/arboviroses. Acesso em: 9 nov. 2025.</a:t>
            </a:r>
            <a:endParaRPr lang="pt-BR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6373297"/>
      </p:ext>
    </p:extLst>
  </p:cSld>
  <p:clrMapOvr>
    <a:masterClrMapping/>
  </p:clrMapOvr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211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8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211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8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2181</TotalTime>
  <Words>869</Words>
  <Application>Microsoft Office PowerPoint</Application>
  <PresentationFormat>Personalizar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Cambria Math</vt:lpstr>
      <vt:lpstr>Design padrão</vt:lpstr>
      <vt:lpstr>Apresentação do PowerPoint</vt:lpstr>
    </vt:vector>
  </TitlesOfParts>
  <Company>UFC - Universidade Federal do Ceará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Prof. Fernando Pinheiro</dc:creator>
  <cp:lastModifiedBy>Laura Maria</cp:lastModifiedBy>
  <cp:revision>112</cp:revision>
  <dcterms:created xsi:type="dcterms:W3CDTF">2009-08-05T17:04:46Z</dcterms:created>
  <dcterms:modified xsi:type="dcterms:W3CDTF">2025-11-10T18:02:46Z</dcterms:modified>
</cp:coreProperties>
</file>