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1074" y="25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190588"/>
            <a:ext cx="22409031" cy="1362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CRIMES VIRTUAIS E A FRAGILIDADE HUMANA: ENTRE A LIBERDADE E A EXPOSIÇÃO, O QUE O SISTEMA JURÍDICO TEM FEITO A RESPEITO</a:t>
            </a:r>
            <a:r>
              <a:rPr lang="pt-BR" sz="3900" b="1" baseline="30000" dirty="0"/>
              <a:t>(1)</a:t>
            </a:r>
            <a:r>
              <a:rPr lang="pt-BR" sz="3900" b="1" dirty="0"/>
              <a:t>.</a:t>
            </a:r>
            <a:endParaRPr lang="en-GB" sz="3900" b="1" dirty="0">
              <a:solidFill>
                <a:srgbClr val="FF0000"/>
              </a:solidFill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5020740"/>
            <a:ext cx="221327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 err="1"/>
              <a:t>Jaísa</a:t>
            </a:r>
            <a:r>
              <a:rPr lang="pt-BR" sz="2775" b="1" dirty="0"/>
              <a:t> Messias de Paiva</a:t>
            </a:r>
            <a:r>
              <a:rPr lang="pt-BR" sz="2800" b="1" baseline="30000" dirty="0"/>
              <a:t> (2)</a:t>
            </a:r>
            <a:r>
              <a:rPr lang="pt-BR" sz="2775" b="1" dirty="0"/>
              <a:t>; </a:t>
            </a:r>
            <a:r>
              <a:rPr lang="pt-BR" sz="2775" b="1" dirty="0" err="1"/>
              <a:t>Wanyla</a:t>
            </a:r>
            <a:r>
              <a:rPr lang="pt-BR" sz="2775" b="1" dirty="0"/>
              <a:t> Mirela Pereira Guimarães </a:t>
            </a:r>
            <a:r>
              <a:rPr lang="pt-BR" sz="2800" b="1" baseline="30000" dirty="0"/>
              <a:t>(3)</a:t>
            </a:r>
            <a:r>
              <a:rPr lang="pt-BR" sz="2775" b="1" dirty="0"/>
              <a:t>; Marcos Daniel Fernandes Pessoa</a:t>
            </a:r>
            <a:r>
              <a:rPr lang="pt-BR" sz="2800" b="1" baseline="30000" dirty="0"/>
              <a:t> (4)</a:t>
            </a:r>
            <a:r>
              <a:rPr lang="pt-BR" sz="2800" b="1" dirty="0"/>
              <a:t>.</a:t>
            </a:r>
            <a:r>
              <a:rPr lang="pt-BR" sz="2775" b="1" dirty="0"/>
              <a:t>; </a:t>
            </a:r>
            <a:r>
              <a:rPr lang="pt-BR" sz="2775" b="1" dirty="0" err="1"/>
              <a:t>Elves</a:t>
            </a:r>
            <a:r>
              <a:rPr lang="pt-BR" sz="2775" b="1" dirty="0"/>
              <a:t> Samuel Dias Ferreira</a:t>
            </a:r>
            <a:r>
              <a:rPr lang="pt-BR" sz="2800" b="1" baseline="30000" dirty="0"/>
              <a:t> (5)</a:t>
            </a:r>
            <a:r>
              <a:rPr lang="pt-BR" sz="2775" b="1" dirty="0"/>
              <a:t>; </a:t>
            </a:r>
            <a:r>
              <a:rPr lang="pt-BR" sz="2775" b="1" dirty="0" err="1"/>
              <a:t>Cidya</a:t>
            </a:r>
            <a:r>
              <a:rPr lang="pt-BR" sz="2775" b="1" dirty="0"/>
              <a:t> Luize Lira Barbosa</a:t>
            </a:r>
            <a:r>
              <a:rPr lang="pt-BR" sz="2800" b="1" baseline="30000" dirty="0"/>
              <a:t> (6)</a:t>
            </a:r>
            <a:r>
              <a:rPr lang="pt-BR" sz="2775" b="1" dirty="0"/>
              <a:t>; Marcos Aurélio Holanda Guerra</a:t>
            </a:r>
            <a:r>
              <a:rPr lang="pt-BR" sz="2800" b="1" baseline="30000" dirty="0"/>
              <a:t> (7)</a:t>
            </a:r>
            <a:r>
              <a:rPr lang="pt-BR" sz="2800" b="1" dirty="0"/>
              <a:t>.</a:t>
            </a:r>
            <a:r>
              <a:rPr lang="pt-BR" sz="2775" b="1" dirty="0"/>
              <a:t>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5807840"/>
            <a:ext cx="2100549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pt-BR" sz="3200" baseline="30000" dirty="0"/>
          </a:p>
          <a:p>
            <a:pPr algn="ctr"/>
            <a:r>
              <a:rPr lang="pt-BR" sz="3200" baseline="30000" dirty="0"/>
              <a:t>(1) Trabalho desenvolvido para a VI Semana Interdisciplinar da Faculdade Evolução Alto Oeste Potiguar - FACEP; </a:t>
            </a:r>
          </a:p>
          <a:p>
            <a:pPr algn="ctr"/>
            <a:r>
              <a:rPr lang="pt-BR" sz="3200" baseline="30000" dirty="0"/>
              <a:t>(2)  Acadêmica do Curso de Direito, Faculdade Evolução Alto Oeste Potiguar, Pau dos Ferros/RN, E-mail: jaisamdepaiva@gmail.com;</a:t>
            </a:r>
          </a:p>
          <a:p>
            <a:pPr algn="ctr"/>
            <a:r>
              <a:rPr lang="pt-BR" sz="3200" baseline="30000" dirty="0"/>
              <a:t>(3) Acadêmica do Curso de Direito, Faculdade Evolução Alto Oeste Potiguar, Martins/RN, E-mail: wanylaguimaraes@gmail.com;</a:t>
            </a:r>
          </a:p>
          <a:p>
            <a:pPr algn="ctr"/>
            <a:r>
              <a:rPr lang="pt-BR" sz="3200" baseline="30000" dirty="0"/>
              <a:t>(4) Acadêmico do Curso de Direito, Faculdade Evolução Alto Oeste Potiguar, São Miguel/RN, E-mail: marcos_daniel011@hotmail.com;</a:t>
            </a:r>
          </a:p>
          <a:p>
            <a:pPr algn="ctr"/>
            <a:r>
              <a:rPr lang="pt-BR" sz="3200" baseline="30000" dirty="0"/>
              <a:t>(5) Acadêmico do Curso de Direito, Faculdade Evolução Alto Oeste Potiguar, São Miguel/RN, E-mail: elvessamuel6@gmail.com;</a:t>
            </a:r>
          </a:p>
          <a:p>
            <a:pPr algn="ctr"/>
            <a:r>
              <a:rPr lang="pt-BR" sz="3200" baseline="30000" dirty="0"/>
              <a:t>(6) Acadêmica do Curso de Direito, Faculdade Evolução Alto Oeste Potiguar, Pau dos Ferros/RN, E-mail:    cidyaluize24@gmail.com;</a:t>
            </a:r>
          </a:p>
          <a:p>
            <a:pPr algn="ctr"/>
            <a:r>
              <a:rPr lang="pt-BR" sz="3200" baseline="30000" dirty="0"/>
              <a:t>(7) Professor Especialista; Faculdade Evolução Alto Oeste Potiguar - FACEP; Pau dos Ferros, RN; marcos.hguerra@hotmail.com.</a:t>
            </a:r>
          </a:p>
          <a:p>
            <a:pPr algn="ctr"/>
            <a:endParaRPr lang="pt-BR" sz="3200" baseline="30000" dirty="0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13134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732539"/>
            <a:ext cx="22770855" cy="2223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700" dirty="0"/>
              <a:t>O presente trabalho aborda a crescente incidência dos crimes virtuais e a vulnerabilidade humana diante da exposição constante nas redes sociais, discutindo o que o sistema jurídico tem feito para conter essa realidade. A sociedade contemporânea, marcada pela hiperconectividade, ampliou as possibilidades de comunicação e liberdade de expressão, mas também expôs fragilidades psicológicas e sociais que facilitam a ação de criminosos digitais. Segundo dados do Ministério da Justiça (2024), o número de denúncias de crimes cibernéticos cresceu mais de 60% nos últimos três anos no Brasil, o que revela um aumento alarmante mesmo após os avanços legislativos. </a:t>
            </a:r>
            <a:r>
              <a:rPr lang="pt-BR" sz="3700" b="1" dirty="0"/>
              <a:t>Objetivo:</a:t>
            </a:r>
            <a:r>
              <a:rPr lang="pt-BR" sz="3700" dirty="0"/>
              <a:t> analisar de que forma o Direito tem enfrentado a expansão dos crimes virtuais e de que modo a fragilidade humana e a exposição digital influenciam a vulnerabilidade das vítimas, avaliando as respostas jurídicas e sociais diante dessa problemática. </a:t>
            </a:r>
            <a:r>
              <a:rPr lang="pt-BR" sz="3700" b="1" dirty="0"/>
              <a:t>Método:</a:t>
            </a:r>
            <a:r>
              <a:rPr lang="pt-BR" sz="3700" dirty="0"/>
              <a:t> a pesquisa fundamenta-se em revisão bibliográfica e análise documental de legislações como a Lei nº 12.737/2012 (Lei Carolina Dieckmann), o Marco Civil da Internet (Lei nº 12.965/2014) e a Lei nº 14.155/2021, que agrava penas para crimes cibernéticos. Foram também examinadas informações de fontes oficiais, como o Portal do Tribunal de Justiça da Paraíba, que orienta vítimas sobre formas de denúncia e prevenção de crimes digitais. </a:t>
            </a:r>
            <a:r>
              <a:rPr lang="pt-BR" sz="3700" b="1" dirty="0"/>
              <a:t>Resultados: </a:t>
            </a:r>
            <a:r>
              <a:rPr lang="pt-BR" sz="3700" dirty="0"/>
              <a:t>verificou-se que, embora as normas brasileiras tenham evoluído, a aplicação prática ainda encontra barreiras, como a dificuldade de rastrear autores e a carência de delegacias especializadas. A falta de educação digital e o uso inconsequente das redes sociais reforçam a vulnerabilidade emocional e psicológica das vítimas, o que evidencia a necessidade de uma atuação interdisciplinar entre Direito, tecnologia e educação. </a:t>
            </a:r>
            <a:r>
              <a:rPr lang="pt-BR" sz="3700" b="1" dirty="0"/>
              <a:t>Conclusões:</a:t>
            </a:r>
            <a:r>
              <a:rPr lang="pt-BR" sz="3700" dirty="0"/>
              <a:t> conclui-se que os crimes virtuais não apenas desafiam o ordenamento jurídico, mas também a compreensão humana sobre liberdade e privacidade. O enfrentamento eficaz dessa questão requer políticas públicas mais robustas, campanhas educativas e a integração entre órgãos de segurança e justiça, a fim de garantir um ambiente digital mais seguro e ético.</a:t>
            </a:r>
          </a:p>
          <a:p>
            <a:pPr algn="just"/>
            <a:r>
              <a:rPr lang="pt-BR" sz="2800" b="1" dirty="0"/>
              <a:t>PALAVRAS-CHAVE: </a:t>
            </a:r>
            <a:r>
              <a:rPr lang="pt-BR" sz="2800" dirty="0"/>
              <a:t>Crimes Virtuais; Liberdade; Exposição.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REFERÊNCIAS: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dirty="0"/>
              <a:t>BRASIL. </a:t>
            </a:r>
            <a:r>
              <a:rPr lang="pt-BR" sz="2800" b="1" dirty="0"/>
              <a:t>Lei nº 12.737</a:t>
            </a:r>
            <a:r>
              <a:rPr lang="pt-BR" sz="2800" dirty="0"/>
              <a:t>, de 30 de novembro de 2012. Dispõe sobre a tipificação criminal de delitos informáticos. Diário Oficial da União, Brasília, 3 dez. 2012.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BRASIL. </a:t>
            </a:r>
            <a:r>
              <a:rPr lang="pt-BR" sz="2800" b="1" dirty="0"/>
              <a:t>Lei nº 14.155</a:t>
            </a:r>
            <a:r>
              <a:rPr lang="pt-BR" sz="2800" dirty="0"/>
              <a:t>, de 27 de maio de 2021. Altera o Código Penal para agravar penas de crimes cibernéticos. Diário Oficial da União, Brasília, 28 maio 2021.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BRASIL</a:t>
            </a:r>
            <a:r>
              <a:rPr lang="pt-BR" sz="2800" b="1" dirty="0"/>
              <a:t>. Lei nº 12.965</a:t>
            </a:r>
            <a:r>
              <a:rPr lang="pt-BR" sz="2800" dirty="0"/>
              <a:t>, de 23 de abril de 2014. Marco Civil da Internet. Diário Oficial da União, Brasília, 24 abr. 2014.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CASTELLS, Manuel. </a:t>
            </a:r>
            <a:r>
              <a:rPr lang="pt-BR" sz="2800" b="1" dirty="0"/>
              <a:t>A sociedade em rede</a:t>
            </a:r>
            <a:r>
              <a:rPr lang="pt-BR" sz="2800" dirty="0"/>
              <a:t>. 6. ed. São Paulo: Paz e Terra, 2018.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GOMES, Luiz Flávio. </a:t>
            </a:r>
            <a:r>
              <a:rPr lang="pt-BR" sz="2800" b="1" dirty="0"/>
              <a:t>Crimes Cibernéticos e Direito Penal</a:t>
            </a:r>
            <a:r>
              <a:rPr lang="pt-BR" sz="2800" dirty="0"/>
              <a:t>. São Paulo: Revista dos Tribunais, 2016.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TRIBUNAL DE JUSTIÇA DA PARAÍBA</a:t>
            </a:r>
            <a:r>
              <a:rPr lang="pt-BR" sz="2800" b="1" dirty="0"/>
              <a:t>. Juiz explica como vítimas podem denunciar crimes cometidos nas plataformas digitais</a:t>
            </a:r>
            <a:r>
              <a:rPr lang="pt-BR" sz="2800" dirty="0"/>
              <a:t>. Disponível em: https://www.tjpb.jus.br/noticia/juiz-explica-como-vitimas-podem-denunciar-crimes-cometidos-nas-plataformas-digitais. Acesso em: 8 nov. 2025.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SAFERNET BRASIL</a:t>
            </a:r>
            <a:r>
              <a:rPr lang="pt-BR" sz="2800" b="1" dirty="0"/>
              <a:t>. Relatório anual 2024 sobre crimes cibernéticos</a:t>
            </a:r>
            <a:r>
              <a:rPr lang="pt-BR" sz="2800" dirty="0"/>
              <a:t>. Disponível em: https://www.safernet.org.br. Acesso em: 8 nov. 2025.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840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Jaisa Paiva</cp:lastModifiedBy>
  <cp:revision>103</cp:revision>
  <dcterms:created xsi:type="dcterms:W3CDTF">2009-08-05T17:04:46Z</dcterms:created>
  <dcterms:modified xsi:type="dcterms:W3CDTF">2025-11-12T18:29:26Z</dcterms:modified>
</cp:coreProperties>
</file>