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25199975" cy="32399288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348182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696364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044547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392729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740910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089093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2437275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2785458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20" d="100"/>
          <a:sy n="20" d="100"/>
        </p:scale>
        <p:origin x="2242" y="10"/>
      </p:cViewPr>
      <p:guideLst>
        <p:guide orient="horz" pos="10205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176" y="225"/>
            <a:ext cx="25224993" cy="32399288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176" y="28403206"/>
            <a:ext cx="25224993" cy="4002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493" y="611891"/>
            <a:ext cx="22678990" cy="539988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93" y="1297591"/>
            <a:ext cx="22678990" cy="5399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93" y="7559358"/>
            <a:ext cx="22678990" cy="2138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60494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869" y="29504114"/>
            <a:ext cx="7980239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0476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+mj-lt"/>
          <a:ea typeface="+mj-ea"/>
          <a:cs typeface="+mj-cs"/>
        </a:defRPr>
      </a:lvl1pPr>
      <a:lvl2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2pPr>
      <a:lvl3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3pPr>
      <a:lvl4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4pPr>
      <a:lvl5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5pPr>
      <a:lvl6pPr marL="342854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6pPr>
      <a:lvl7pPr marL="685709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7pPr>
      <a:lvl8pPr marL="1028563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8pPr>
      <a:lvl9pPr marL="1371417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9pPr>
    </p:titleStyle>
    <p:bodyStyle>
      <a:lvl1pPr marL="1215466" indent="-1215466" algn="l" defTabSz="3240449" rtl="0" eaLnBrk="0" fontAlgn="base" hangingPunct="0">
        <a:spcBef>
          <a:spcPct val="20000"/>
        </a:spcBef>
        <a:spcAft>
          <a:spcPct val="0"/>
        </a:spcAft>
        <a:buChar char="•"/>
        <a:defRPr sz="11323">
          <a:solidFill>
            <a:schemeClr val="tx1"/>
          </a:solidFill>
          <a:latin typeface="+mn-lt"/>
          <a:ea typeface="+mn-ea"/>
          <a:cs typeface="+mn-cs"/>
        </a:defRPr>
      </a:lvl1pPr>
      <a:lvl2pPr marL="2632121" indent="-1011896" algn="l" defTabSz="3240449" rtl="0" eaLnBrk="0" fontAlgn="base" hangingPunct="0">
        <a:spcBef>
          <a:spcPct val="20000"/>
        </a:spcBef>
        <a:spcAft>
          <a:spcPct val="0"/>
        </a:spcAft>
        <a:buChar char="–"/>
        <a:defRPr sz="9899">
          <a:solidFill>
            <a:schemeClr val="tx1"/>
          </a:solidFill>
          <a:latin typeface="+mn-lt"/>
        </a:defRPr>
      </a:lvl2pPr>
      <a:lvl3pPr marL="4049966" indent="-809517" algn="l" defTabSz="3240449" rtl="0" eaLnBrk="0" fontAlgn="base" hangingPunct="0">
        <a:spcBef>
          <a:spcPct val="20000"/>
        </a:spcBef>
        <a:spcAft>
          <a:spcPct val="0"/>
        </a:spcAft>
        <a:buChar char="•"/>
        <a:defRPr sz="8474">
          <a:solidFill>
            <a:schemeClr val="tx1"/>
          </a:solidFill>
          <a:latin typeface="+mn-lt"/>
        </a:defRPr>
      </a:lvl3pPr>
      <a:lvl4pPr marL="5670191" indent="-810708" algn="l" defTabSz="3240449" rtl="0" eaLnBrk="0" fontAlgn="base" hangingPunct="0">
        <a:spcBef>
          <a:spcPct val="20000"/>
        </a:spcBef>
        <a:spcAft>
          <a:spcPct val="0"/>
        </a:spcAft>
        <a:buChar char="–"/>
        <a:defRPr sz="7124">
          <a:solidFill>
            <a:schemeClr val="tx1"/>
          </a:solidFill>
          <a:latin typeface="+mn-lt"/>
        </a:defRPr>
      </a:lvl4pPr>
      <a:lvl5pPr marL="7290415" indent="-810708" algn="l" defTabSz="3240449" rtl="0" eaLnBrk="0" fontAlgn="base" hangingPunct="0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5pPr>
      <a:lvl6pPr marL="7633270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6pPr>
      <a:lvl7pPr marL="7976124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7pPr>
      <a:lvl8pPr marL="8318978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8pPr>
      <a:lvl9pPr marL="8661832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09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63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17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71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26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8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3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aykeapds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71" y="2915396"/>
            <a:ext cx="22590223" cy="1639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60380" tIns="80193" rIns="160380" bIns="80193" anchor="ctr">
            <a:spAutoFit/>
          </a:bodyPr>
          <a:lstStyle/>
          <a:p>
            <a:pPr algn="ctr"/>
            <a:r>
              <a:rPr lang="pt-BR" sz="4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VACINAÇÃO E HESITAÇÃO VACINAL: DESAFIOS NA ERA DA DESINFORMAÇÃO</a:t>
            </a:r>
            <a:r>
              <a:rPr lang="pt-BR" sz="48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(1)</a:t>
            </a:r>
            <a:endParaRPr lang="pt-BR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2991" y="4631300"/>
            <a:ext cx="22132703" cy="1119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3200" b="1" kern="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Mayke Henrique de Oliveira Lima</a:t>
            </a:r>
            <a:r>
              <a:rPr lang="pt-BR" sz="3200" b="1" kern="100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(2)</a:t>
            </a:r>
            <a:r>
              <a:rPr lang="pt-BR" sz="3200" b="1" kern="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Laura Maria de Morais Fernandes</a:t>
            </a:r>
            <a:r>
              <a:rPr lang="pt-BR" sz="3200" b="1" kern="100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(3)</a:t>
            </a:r>
            <a:r>
              <a:rPr lang="pt-BR" sz="3200" b="1" kern="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Maria Livya Mesquita Silva</a:t>
            </a:r>
            <a:r>
              <a:rPr lang="pt-BR" sz="3200" b="1" kern="100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(4)</a:t>
            </a:r>
            <a:r>
              <a:rPr lang="pt-BR" sz="3200" b="1" kern="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Maria Micaely Magalhães</a:t>
            </a:r>
            <a:r>
              <a:rPr lang="pt-BR" sz="3200" b="1" kern="100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(5)</a:t>
            </a:r>
            <a:r>
              <a:rPr lang="pt-BR" sz="3200" b="1" kern="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Francisco Iagor Fonseca Mesquita</a:t>
            </a:r>
            <a:r>
              <a:rPr lang="pt-BR" sz="3200" b="1" kern="100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(6)</a:t>
            </a:r>
            <a:endParaRPr lang="pt-BR" sz="32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6598" y="5902500"/>
            <a:ext cx="21005491" cy="2540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(1)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Trabalho desenvolvido no Programa de Iniciação Científica (PIC) da Faculdade Evolução Alto Oeste - FACEP;</a:t>
            </a: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 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 Curso Evolução; Pau dos Ferros, RN; </a:t>
            </a:r>
            <a:r>
              <a:rPr lang="pt-BR" sz="18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maykeapds@gmail.com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(3)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Professor(a); </a:t>
            </a:r>
            <a:r>
              <a:rPr lang="pt-BR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Esp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Faculdade e Curso Evolução; Pau dos Ferros – RN, e-mail: </a:t>
            </a:r>
            <a:r>
              <a:rPr lang="pt-BR" sz="18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laura.mmf@hotmail.com </a:t>
            </a:r>
            <a:endParaRPr lang="pt-BR" sz="1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(4)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Estudante; Faculdade E Curso Evolução; São Miguel, RN; </a:t>
            </a:r>
            <a:r>
              <a:rPr lang="pt-BR" sz="18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marialivyamesquita@gmail.com</a:t>
            </a:r>
            <a:endParaRPr lang="pt-BR" sz="1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(5)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 Curso Evolução; Pau dos Ferros, RN; </a:t>
            </a:r>
            <a:r>
              <a:rPr lang="pt-BR" sz="18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mikaamaga1982@gmail.com</a:t>
            </a:r>
            <a:endParaRPr lang="pt-BR" sz="1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(6)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 Curso Evolução; São Miguel, RN; </a:t>
            </a:r>
            <a:r>
              <a:rPr lang="pt-BR" sz="18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fcoiagor26@outlook.com</a:t>
            </a:r>
            <a:endParaRPr lang="pt-BR" sz="1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Text Box 50">
            <a:extLst>
              <a:ext uri="{FF2B5EF4-FFF2-40B4-BE49-F238E27FC236}">
                <a16:creationId xmlns:a16="http://schemas.microsoft.com/office/drawing/2014/main" id="{652EF432-FE37-F5DC-E769-867EC21C5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3428" y="8782820"/>
            <a:ext cx="10604822" cy="861774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000" b="1" dirty="0">
                <a:solidFill>
                  <a:schemeClr val="bg1"/>
                </a:solidFill>
                <a:cs typeface="Times New Roman" pitchFamily="18" charset="0"/>
              </a:rPr>
              <a:t>RESUMO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AFA2FEF0-7548-E589-4E3D-ACBFB16BB889}"/>
              </a:ext>
            </a:extLst>
          </p:cNvPr>
          <p:cNvSpPr txBox="1"/>
          <p:nvPr/>
        </p:nvSpPr>
        <p:spPr>
          <a:xfrm>
            <a:off x="854519" y="10071916"/>
            <a:ext cx="23762640" cy="21177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5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Introdução:</a:t>
            </a:r>
            <a:r>
              <a:rPr lang="pt-BR" sz="35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 vacinação é uma das intervenções mais eficazes e seguras da história da saúde pública, responsável por reduzir drasticamente a morbimortalidade de diversas doenças infecciosas. No entanto, nas últimas décadas, observa-se um fenômeno preocupante: o crescimento da hesitação vacinal, impulsionado pela desinformação e pela disseminação de notícias falsas nas redes sociais. A Organização Mundial da Saúde reconhece a hesitação vacinal como uma das dez maiores ameaças à saúde global, representando um desafio para os programas nacionais de imunização. </a:t>
            </a:r>
            <a:r>
              <a:rPr lang="pt-BR" sz="35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Objetivo:</a:t>
            </a:r>
            <a:r>
              <a:rPr lang="pt-BR" sz="35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analisar os fatores associados à hesitação vacinal e suas implicações para a saúde pública, destacando estratégias educativas e comunicacionais voltadas ao enfrentamento da desinformação no Brasil. </a:t>
            </a:r>
            <a:r>
              <a:rPr lang="pt-BR" sz="35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Método:</a:t>
            </a:r>
            <a:r>
              <a:rPr lang="pt-BR" sz="35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trata-se de uma revisão narrativa e qualitativa, de caráter descritivo, baseada em publicações científicas e relatórios oficiais de 2018 a 2025. As fontes consultadas incluíram as bases SciELO, </a:t>
            </a:r>
            <a:r>
              <a:rPr lang="pt-BR" sz="35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PubMed</a:t>
            </a:r>
            <a:r>
              <a:rPr lang="pt-BR" sz="35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 documentos técnicos do Ministério da Saúde, da Organização Pan-Americana da Saúde (OPAS) e da Organização Mundial da Saúde (OMS). Os critérios de inclusão abrangeram estudos sobre percepção pública, campanhas de imunização e influência das mídias digitais. </a:t>
            </a:r>
            <a:r>
              <a:rPr lang="pt-BR" sz="35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Resultados e Discussão:</a:t>
            </a:r>
            <a:r>
              <a:rPr lang="pt-BR" sz="35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os achados evidenciam que a hesitação vacinal é um fenômeno multifatorial, envolvendo fatores culturais, religiosos, políticos e comunicacionais. A desinformação digital, especialmente durante a pandemia de COVID-19, contribuiu para a queda das coberturas vacinais, com </a:t>
            </a:r>
            <a:r>
              <a:rPr lang="pt-BR" sz="35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reemergência</a:t>
            </a:r>
            <a:r>
              <a:rPr lang="pt-BR" sz="35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 doenças como sarampo, poliomielite e coqueluche. Estratégias de enfrentamento bem-sucedidas incluem campanhas de comunicação social baseadas em evidências, fortalecimento da atenção primária à saúde e capacitação dos profissionais para o diálogo empático com a população. No Brasil, a atuação das equipes de enfermagem e agentes comunitários é essencial na reconstrução da confiança no Programa Nacional de Imunizações (PNI). </a:t>
            </a:r>
            <a:r>
              <a:rPr lang="pt-BR" sz="35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Conclusão:</a:t>
            </a:r>
            <a:r>
              <a:rPr lang="pt-BR" sz="35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combater a hesitação vacinal exige uma resposta integrada entre ciência, mídia e educação em saúde. A promoção de informação de qualidade, aliada à escuta ativa e à comunicação humanizada, é fundamental para restabelecer a confiança coletiva nas vacinas e preservar os avanços conquistados em saúde pública. O estudo reforça a importância da alfabetização midiática e científica como ferramenta de defesa contra a desinformação e de fortalecimento da cultura vacinal no país.</a:t>
            </a:r>
            <a:endParaRPr lang="pt-BR" sz="3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35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PALAVRAS-CHAVE:</a:t>
            </a:r>
            <a:r>
              <a:rPr lang="pt-BR" sz="35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Vacinação; Desinformação; Saúde Pública.</a:t>
            </a:r>
            <a:endParaRPr lang="pt-BR" sz="3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t-BR" sz="33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33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33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REFERÊNCIAS</a:t>
            </a:r>
            <a:r>
              <a:rPr lang="pt-BR" sz="33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33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2800" b="1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2200" b="1" kern="100" dirty="0">
              <a:latin typeface="+mj-lt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BRASIL. Ministério da Saúde. </a:t>
            </a:r>
            <a:r>
              <a:rPr lang="pt-BR" sz="26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Plano Nacional de Imunizações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avanços e desafios frente à hesitação vacinal. Brasília: MS, 2024. Disponível em: https://www.gov.br/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saude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pt-br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/assuntos/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saude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-de-a-a-z/v/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vacinacao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publicacoes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publicacoes-pni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/plano-nacional-de-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imunizacoes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pni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Acesso em: 9 nov. 2025.</a:t>
            </a:r>
            <a:endParaRPr lang="pt-B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COSTA, R. A.; LIMA, J. F.; BARBOSA, V. C. Desinformação e hesitação vacinal: implicações para a saúde pública. </a:t>
            </a:r>
            <a:r>
              <a:rPr lang="pt-BR" sz="26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Revista Panamericana de Saúde Coletiva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Washington, DC, v. 9, n. 1, p. 55–70, jan./mar. 2024. Disponível em: https://www.scielo.br/j/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rpsc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/a/3F4GvS7H8JqLQq8G4Xp7D7jWp/?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pt-BR" sz="2600" kern="0" dirty="0">
                <a:solidFill>
                  <a:srgbClr val="0A0A0A"/>
                </a:solidFill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〈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Acesso em: 9 nov. 2025.</a:t>
            </a:r>
            <a:endParaRPr lang="pt-B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OPAS – Organização Pan-Americana da Saúde. </a:t>
            </a:r>
            <a:r>
              <a:rPr lang="pt-BR" sz="26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Vacinação e confiança pública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estratégias de comunicação na era digital. Washington, DC: OPAS, 2023. Disponível em: https://www.paho.org/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/documentos/vacinacao-e-confianca-publica-estrategias-comunicacao-na-era-digital. Acesso em: 9 nov. 2025.</a:t>
            </a:r>
            <a:endParaRPr lang="pt-B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MARTINS, G. L.; SOUZA, A. C. Confiança e comunicação em campanhas de vacinação: um desafio contemporâneo. </a:t>
            </a:r>
            <a:r>
              <a:rPr lang="pt-BR" sz="26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Cadernos de Saúde Pública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Rio de Janeiro, v. 40, n. 5, p. e002345, maio 2025. Disponível em: https://www.scielo.br/j/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csp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/a/QW9YHzjM7KqXJ8LpT5F4GvS/?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pt-BR" sz="2600" kern="0" dirty="0">
                <a:solidFill>
                  <a:srgbClr val="0A0A0A"/>
                </a:solidFill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〈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Acesso em: 9 nov. 2025.</a:t>
            </a:r>
            <a:endParaRPr lang="pt-B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2225</TotalTime>
  <Words>871</Words>
  <Application>Microsoft Office PowerPoint</Application>
  <PresentationFormat>Personalizar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 Math</vt:lpstr>
      <vt:lpstr>Times New Roman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Laura Maria</cp:lastModifiedBy>
  <cp:revision>115</cp:revision>
  <dcterms:created xsi:type="dcterms:W3CDTF">2009-08-05T17:04:46Z</dcterms:created>
  <dcterms:modified xsi:type="dcterms:W3CDTF">2025-11-10T18:46:20Z</dcterms:modified>
</cp:coreProperties>
</file>