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7" r:id="rId2"/>
  </p:sldIdLst>
  <p:sldSz cx="32404050" cy="43205400"/>
  <p:notesSz cx="6858000" cy="9144000"/>
  <p:defaultTextStyle>
    <a:defPPr>
      <a:defRPr lang="pt-BR"/>
    </a:defPPr>
    <a:lvl1pPr algn="l" rtl="0" fontAlgn="base">
      <a:spcBef>
        <a:spcPct val="0"/>
      </a:spcBef>
      <a:spcAft>
        <a:spcPct val="0"/>
      </a:spcAft>
      <a:defRPr sz="8500" kern="1200">
        <a:solidFill>
          <a:schemeClr val="tx1"/>
        </a:solidFill>
        <a:latin typeface="Arial" pitchFamily="34" charset="0"/>
        <a:ea typeface="+mn-ea"/>
        <a:cs typeface="+mn-cs"/>
      </a:defRPr>
    </a:lvl1pPr>
    <a:lvl2pPr marL="457200" algn="l" rtl="0" fontAlgn="base">
      <a:spcBef>
        <a:spcPct val="0"/>
      </a:spcBef>
      <a:spcAft>
        <a:spcPct val="0"/>
      </a:spcAft>
      <a:defRPr sz="8500" kern="1200">
        <a:solidFill>
          <a:schemeClr val="tx1"/>
        </a:solidFill>
        <a:latin typeface="Arial" pitchFamily="34" charset="0"/>
        <a:ea typeface="+mn-ea"/>
        <a:cs typeface="+mn-cs"/>
      </a:defRPr>
    </a:lvl2pPr>
    <a:lvl3pPr marL="914400" algn="l" rtl="0" fontAlgn="base">
      <a:spcBef>
        <a:spcPct val="0"/>
      </a:spcBef>
      <a:spcAft>
        <a:spcPct val="0"/>
      </a:spcAft>
      <a:defRPr sz="8500" kern="1200">
        <a:solidFill>
          <a:schemeClr val="tx1"/>
        </a:solidFill>
        <a:latin typeface="Arial" pitchFamily="34" charset="0"/>
        <a:ea typeface="+mn-ea"/>
        <a:cs typeface="+mn-cs"/>
      </a:defRPr>
    </a:lvl3pPr>
    <a:lvl4pPr marL="1371600" algn="l" rtl="0" fontAlgn="base">
      <a:spcBef>
        <a:spcPct val="0"/>
      </a:spcBef>
      <a:spcAft>
        <a:spcPct val="0"/>
      </a:spcAft>
      <a:defRPr sz="8500" kern="1200">
        <a:solidFill>
          <a:schemeClr val="tx1"/>
        </a:solidFill>
        <a:latin typeface="Arial" pitchFamily="34" charset="0"/>
        <a:ea typeface="+mn-ea"/>
        <a:cs typeface="+mn-cs"/>
      </a:defRPr>
    </a:lvl4pPr>
    <a:lvl5pPr marL="1828800" algn="l" rtl="0" fontAlgn="base">
      <a:spcBef>
        <a:spcPct val="0"/>
      </a:spcBef>
      <a:spcAft>
        <a:spcPct val="0"/>
      </a:spcAft>
      <a:defRPr sz="8500" kern="1200">
        <a:solidFill>
          <a:schemeClr val="tx1"/>
        </a:solidFill>
        <a:latin typeface="Arial" pitchFamily="34" charset="0"/>
        <a:ea typeface="+mn-ea"/>
        <a:cs typeface="+mn-cs"/>
      </a:defRPr>
    </a:lvl5pPr>
    <a:lvl6pPr marL="2286000" algn="l" defTabSz="914400" rtl="0" eaLnBrk="1" latinLnBrk="0" hangingPunct="1">
      <a:defRPr sz="8500" kern="1200">
        <a:solidFill>
          <a:schemeClr val="tx1"/>
        </a:solidFill>
        <a:latin typeface="Arial" pitchFamily="34" charset="0"/>
        <a:ea typeface="+mn-ea"/>
        <a:cs typeface="+mn-cs"/>
      </a:defRPr>
    </a:lvl6pPr>
    <a:lvl7pPr marL="2743200" algn="l" defTabSz="914400" rtl="0" eaLnBrk="1" latinLnBrk="0" hangingPunct="1">
      <a:defRPr sz="8500" kern="1200">
        <a:solidFill>
          <a:schemeClr val="tx1"/>
        </a:solidFill>
        <a:latin typeface="Arial" pitchFamily="34" charset="0"/>
        <a:ea typeface="+mn-ea"/>
        <a:cs typeface="+mn-cs"/>
      </a:defRPr>
    </a:lvl7pPr>
    <a:lvl8pPr marL="3200400" algn="l" defTabSz="914400" rtl="0" eaLnBrk="1" latinLnBrk="0" hangingPunct="1">
      <a:defRPr sz="8500" kern="1200">
        <a:solidFill>
          <a:schemeClr val="tx1"/>
        </a:solidFill>
        <a:latin typeface="Arial" pitchFamily="34" charset="0"/>
        <a:ea typeface="+mn-ea"/>
        <a:cs typeface="+mn-cs"/>
      </a:defRPr>
    </a:lvl8pPr>
    <a:lvl9pPr marL="3657600" algn="l" defTabSz="914400" rtl="0" eaLnBrk="1" latinLnBrk="0" hangingPunct="1">
      <a:defRPr sz="85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13608">
          <p15:clr>
            <a:srgbClr val="A4A3A4"/>
          </p15:clr>
        </p15:guide>
        <p15:guide id="2" pos="10206">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343B"/>
    <a:srgbClr val="FF5658"/>
    <a:srgbClr val="D6543E"/>
    <a:srgbClr val="EC9A98"/>
    <a:srgbClr val="DB6A57"/>
    <a:srgbClr val="700000"/>
    <a:srgbClr val="29AB05"/>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0A15C55-8517-42AA-B614-E9B94910E393}" styleName="Estilo Médio 2 - Ênfas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Estilo Médio 2 - Ênfas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364" autoAdjust="0"/>
  </p:normalViewPr>
  <p:slideViewPr>
    <p:cSldViewPr>
      <p:cViewPr>
        <p:scale>
          <a:sx n="30" d="100"/>
          <a:sy n="30" d="100"/>
        </p:scale>
        <p:origin x="763" y="-4877"/>
      </p:cViewPr>
      <p:guideLst>
        <p:guide orient="horz" pos="13608"/>
        <p:guide pos="10206"/>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0" d="100"/>
          <a:sy n="50" d="100"/>
        </p:scale>
        <p:origin x="2970" y="54"/>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a:extLst>
              <a:ext uri="{FF2B5EF4-FFF2-40B4-BE49-F238E27FC236}">
                <a16:creationId xmlns:a16="http://schemas.microsoft.com/office/drawing/2014/main" id="{9C3F6B62-C67F-6B3A-3FCE-A2246A32BED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a:extLst>
              <a:ext uri="{FF2B5EF4-FFF2-40B4-BE49-F238E27FC236}">
                <a16:creationId xmlns:a16="http://schemas.microsoft.com/office/drawing/2014/main" id="{52D421E7-DEFD-1723-CDCF-926BAE635DC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2A4EF40-6485-452F-956A-577D94EB0FA0}" type="datetimeFigureOut">
              <a:rPr lang="pt-BR" smtClean="0"/>
              <a:t>10/11/2025</a:t>
            </a:fld>
            <a:endParaRPr lang="pt-BR"/>
          </a:p>
        </p:txBody>
      </p:sp>
      <p:sp>
        <p:nvSpPr>
          <p:cNvPr id="4" name="Espaço Reservado para Rodapé 3">
            <a:extLst>
              <a:ext uri="{FF2B5EF4-FFF2-40B4-BE49-F238E27FC236}">
                <a16:creationId xmlns:a16="http://schemas.microsoft.com/office/drawing/2014/main" id="{3148702E-D62F-ACFE-D841-500CFD171E0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a:extLst>
              <a:ext uri="{FF2B5EF4-FFF2-40B4-BE49-F238E27FC236}">
                <a16:creationId xmlns:a16="http://schemas.microsoft.com/office/drawing/2014/main" id="{F38206A9-4FDB-5853-F8F1-D8B859A748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81BA978-9B6F-48FA-BF5C-AC3B8242E57D}" type="slidenum">
              <a:rPr lang="pt-BR" smtClean="0"/>
              <a:t>‹nº›</a:t>
            </a:fld>
            <a:endParaRPr lang="pt-BR"/>
          </a:p>
        </p:txBody>
      </p:sp>
    </p:spTree>
    <p:extLst>
      <p:ext uri="{BB962C8B-B14F-4D97-AF65-F5344CB8AC3E}">
        <p14:creationId xmlns:p14="http://schemas.microsoft.com/office/powerpoint/2010/main" val="407877952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ayout Personaliza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D5C897-A567-8DF1-C27F-ACAABB037A61}"/>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C2713CE3-55EB-B43F-1CAC-749F6EAA3ED4}"/>
              </a:ext>
            </a:extLst>
          </p:cNvPr>
          <p:cNvSpPr>
            <a:spLocks noGrp="1"/>
          </p:cNvSpPr>
          <p:nvPr>
            <p:ph type="dt" sz="half" idx="10"/>
          </p:nvPr>
        </p:nvSpPr>
        <p:spPr/>
        <p:txBody>
          <a:bodyPr/>
          <a:lstStyle/>
          <a:p>
            <a:pPr>
              <a:defRPr/>
            </a:pPr>
            <a:endParaRPr lang="pt-BR"/>
          </a:p>
        </p:txBody>
      </p:sp>
      <p:sp>
        <p:nvSpPr>
          <p:cNvPr id="4" name="Espaço Reservado para Rodapé 3">
            <a:extLst>
              <a:ext uri="{FF2B5EF4-FFF2-40B4-BE49-F238E27FC236}">
                <a16:creationId xmlns:a16="http://schemas.microsoft.com/office/drawing/2014/main" id="{D24DB5A5-6709-8224-6EF9-53DD6EC157AF}"/>
              </a:ext>
            </a:extLst>
          </p:cNvPr>
          <p:cNvSpPr>
            <a:spLocks noGrp="1"/>
          </p:cNvSpPr>
          <p:nvPr>
            <p:ph type="ftr" sz="quarter" idx="11"/>
          </p:nvPr>
        </p:nvSpPr>
        <p:spPr/>
        <p:txBody>
          <a:bodyPr/>
          <a:lstStyle/>
          <a:p>
            <a:pPr>
              <a:defRPr/>
            </a:pPr>
            <a:endParaRPr lang="pt-BR"/>
          </a:p>
        </p:txBody>
      </p:sp>
      <p:sp>
        <p:nvSpPr>
          <p:cNvPr id="5" name="Espaço Reservado para Número de Slide 4">
            <a:extLst>
              <a:ext uri="{FF2B5EF4-FFF2-40B4-BE49-F238E27FC236}">
                <a16:creationId xmlns:a16="http://schemas.microsoft.com/office/drawing/2014/main" id="{B358BC14-1E6A-EB4B-136B-23DBFD144D17}"/>
              </a:ext>
            </a:extLst>
          </p:cNvPr>
          <p:cNvSpPr>
            <a:spLocks noGrp="1"/>
          </p:cNvSpPr>
          <p:nvPr>
            <p:ph type="sldNum" sz="quarter" idx="12"/>
          </p:nvPr>
        </p:nvSpPr>
        <p:spPr/>
        <p:txBody>
          <a:bodyPr/>
          <a:lstStyle/>
          <a:p>
            <a:pPr>
              <a:defRPr/>
            </a:pPr>
            <a:fld id="{6E90FC6F-B3B1-45A0-9D82-07D928996230}" type="slidenum">
              <a:rPr lang="pt-BR" smtClean="0"/>
              <a:pPr>
                <a:defRPr/>
              </a:pPr>
              <a:t>‹nº›</a:t>
            </a:fld>
            <a:endParaRPr lang="pt-BR"/>
          </a:p>
        </p:txBody>
      </p:sp>
    </p:spTree>
    <p:extLst>
      <p:ext uri="{BB962C8B-B14F-4D97-AF65-F5344CB8AC3E}">
        <p14:creationId xmlns:p14="http://schemas.microsoft.com/office/powerpoint/2010/main" val="147131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pic>
        <p:nvPicPr>
          <p:cNvPr id="9" name="Imagem 8" descr="Uma imagem contendo Interface gráfica do usuário&#10;&#10;O conteúdo gerado por IA pode estar incorreto.">
            <a:extLst>
              <a:ext uri="{FF2B5EF4-FFF2-40B4-BE49-F238E27FC236}">
                <a16:creationId xmlns:a16="http://schemas.microsoft.com/office/drawing/2014/main" id="{35E7E913-D425-D32D-0C36-9DCDFC3DEEFD}"/>
              </a:ext>
            </a:extLst>
          </p:cNvPr>
          <p:cNvPicPr>
            <a:picLocks noChangeAspect="1"/>
          </p:cNvPicPr>
          <p:nvPr userDrawn="1"/>
        </p:nvPicPr>
        <p:blipFill>
          <a:blip r:embed="rId2">
            <a:extLst>
              <a:ext uri="{28A0092B-C50C-407E-A947-70E740481C1C}">
                <a14:useLocalDpi xmlns:a14="http://schemas.microsoft.com/office/drawing/2010/main" val="0"/>
              </a:ext>
            </a:extLst>
          </a:blip>
          <a:srcRect t="1529" r="1530" b="123"/>
          <a:stretch>
            <a:fillRect/>
          </a:stretch>
        </p:blipFill>
        <p:spPr>
          <a:xfrm>
            <a:off x="225" y="300"/>
            <a:ext cx="32436220" cy="43205400"/>
          </a:xfrm>
          <a:prstGeom prst="rect">
            <a:avLst/>
          </a:prstGeom>
        </p:spPr>
      </p:pic>
      <p:pic>
        <p:nvPicPr>
          <p:cNvPr id="8" name="Imagem 7" descr="Uma imagem contendo Interface gráfica do usuário&#10;&#10;O conteúdo gerado por IA pode estar incorreto.">
            <a:extLst>
              <a:ext uri="{FF2B5EF4-FFF2-40B4-BE49-F238E27FC236}">
                <a16:creationId xmlns:a16="http://schemas.microsoft.com/office/drawing/2014/main" id="{F7DCE147-7A35-9D56-AB94-770F4E6C7D78}"/>
              </a:ext>
            </a:extLst>
          </p:cNvPr>
          <p:cNvPicPr>
            <a:picLocks noChangeAspect="1"/>
          </p:cNvPicPr>
          <p:nvPr userDrawn="1"/>
        </p:nvPicPr>
        <p:blipFill>
          <a:blip r:embed="rId2">
            <a:extLst>
              <a:ext uri="{28A0092B-C50C-407E-A947-70E740481C1C}">
                <a14:useLocalDpi xmlns:a14="http://schemas.microsoft.com/office/drawing/2010/main" val="0"/>
              </a:ext>
            </a:extLst>
          </a:blip>
          <a:srcRect l="93" t="85969" r="1438" b="1883"/>
          <a:stretch>
            <a:fillRect/>
          </a:stretch>
        </p:blipFill>
        <p:spPr>
          <a:xfrm>
            <a:off x="225" y="37876508"/>
            <a:ext cx="32436220" cy="5337276"/>
          </a:xfrm>
          <a:prstGeom prst="rect">
            <a:avLst/>
          </a:prstGeom>
        </p:spPr>
      </p:pic>
      <p:sp>
        <p:nvSpPr>
          <p:cNvPr id="2" name="Título 1"/>
          <p:cNvSpPr>
            <a:spLocks noGrp="1"/>
          </p:cNvSpPr>
          <p:nvPr>
            <p:ph type="title"/>
          </p:nvPr>
        </p:nvSpPr>
        <p:spPr>
          <a:xfrm>
            <a:off x="1620838" y="815975"/>
            <a:ext cx="29162375" cy="7200900"/>
          </a:xfrm>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Rectangle 4"/>
          <p:cNvSpPr>
            <a:spLocks noGrp="1" noChangeArrowheads="1"/>
          </p:cNvSpPr>
          <p:nvPr>
            <p:ph type="dt" sz="half" idx="10"/>
          </p:nvPr>
        </p:nvSpPr>
        <p:spPr>
          <a:ln/>
        </p:spPr>
        <p:txBody>
          <a:bodyPr/>
          <a:lstStyle>
            <a:lvl1pPr>
              <a:defRPr/>
            </a:lvl1pPr>
          </a:lstStyle>
          <a:p>
            <a:pPr>
              <a:defRPr/>
            </a:pPr>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10CC6B39-6F47-4908-B2AC-9BF47D74F4E4}"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0838" y="1730375"/>
            <a:ext cx="29162375" cy="7200900"/>
          </a:xfrm>
          <a:prstGeom prst="rect">
            <a:avLst/>
          </a:prstGeom>
          <a:noFill/>
          <a:ln w="9525">
            <a:noFill/>
            <a:miter lim="800000"/>
            <a:headEnd/>
            <a:tailEnd/>
          </a:ln>
        </p:spPr>
        <p:txBody>
          <a:bodyPr vert="horz" wrap="square" lIns="432054" tIns="216027" rIns="432054" bIns="216027" numCol="1" anchor="ctr" anchorCtr="0" compatLnSpc="1">
            <a:prstTxWarp prst="textNoShape">
              <a:avLst/>
            </a:prstTxWarp>
          </a:bodyPr>
          <a:lstStyle/>
          <a:p>
            <a:pPr lvl="0"/>
            <a:r>
              <a:rPr lang="pt-BR"/>
              <a:t>Clique para editar o estilo do título mestre</a:t>
            </a:r>
          </a:p>
        </p:txBody>
      </p:sp>
      <p:sp>
        <p:nvSpPr>
          <p:cNvPr id="1027" name="Rectangle 3"/>
          <p:cNvSpPr>
            <a:spLocks noGrp="1" noChangeArrowheads="1"/>
          </p:cNvSpPr>
          <p:nvPr>
            <p:ph type="body" idx="1"/>
          </p:nvPr>
        </p:nvSpPr>
        <p:spPr bwMode="auto">
          <a:xfrm>
            <a:off x="1620838" y="10080625"/>
            <a:ext cx="29162375" cy="28514675"/>
          </a:xfrm>
          <a:prstGeom prst="rect">
            <a:avLst/>
          </a:prstGeom>
          <a:noFill/>
          <a:ln w="9525">
            <a:noFill/>
            <a:miter lim="800000"/>
            <a:headEnd/>
            <a:tailEnd/>
          </a:ln>
        </p:spPr>
        <p:txBody>
          <a:bodyPr vert="horz" wrap="square" lIns="432054" tIns="216027" rIns="432054" bIns="216027" numCol="1" anchor="t" anchorCtr="0" compatLnSpc="1">
            <a:prstTxWarp prst="textNoShape">
              <a:avLst/>
            </a:prstTxWarp>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1028" name="Rectangle 4"/>
          <p:cNvSpPr>
            <a:spLocks noGrp="1" noChangeArrowheads="1"/>
          </p:cNvSpPr>
          <p:nvPr>
            <p:ph type="dt" sz="half" idx="2"/>
          </p:nvPr>
        </p:nvSpPr>
        <p:spPr bwMode="auto">
          <a:xfrm>
            <a:off x="1620838" y="39344600"/>
            <a:ext cx="7559675" cy="3000375"/>
          </a:xfrm>
          <a:prstGeom prst="rect">
            <a:avLst/>
          </a:prstGeom>
          <a:noFill/>
          <a:ln>
            <a:noFill/>
          </a:ln>
          <a:effectLst/>
        </p:spPr>
        <p:txBody>
          <a:bodyPr vert="horz" wrap="square" lIns="432054" tIns="216027" rIns="432054" bIns="216027" numCol="1" anchor="t" anchorCtr="0" compatLnSpc="1">
            <a:prstTxWarp prst="textNoShape">
              <a:avLst/>
            </a:prstTxWarp>
          </a:bodyPr>
          <a:lstStyle>
            <a:lvl1pPr>
              <a:defRPr sz="6600">
                <a:latin typeface="Arial" pitchFamily="34" charset="0"/>
              </a:defRPr>
            </a:lvl1pPr>
          </a:lstStyle>
          <a:p>
            <a:pPr>
              <a:defRPr/>
            </a:pPr>
            <a:endParaRPr lang="pt-BR"/>
          </a:p>
        </p:txBody>
      </p:sp>
      <p:sp>
        <p:nvSpPr>
          <p:cNvPr id="1029" name="Rectangle 5"/>
          <p:cNvSpPr>
            <a:spLocks noGrp="1" noChangeArrowheads="1"/>
          </p:cNvSpPr>
          <p:nvPr>
            <p:ph type="ftr" sz="quarter" idx="3"/>
          </p:nvPr>
        </p:nvSpPr>
        <p:spPr bwMode="auto">
          <a:xfrm>
            <a:off x="11071225" y="39344600"/>
            <a:ext cx="10261600" cy="3000375"/>
          </a:xfrm>
          <a:prstGeom prst="rect">
            <a:avLst/>
          </a:prstGeom>
          <a:noFill/>
          <a:ln>
            <a:noFill/>
          </a:ln>
          <a:effectLst/>
        </p:spPr>
        <p:txBody>
          <a:bodyPr vert="horz" wrap="square" lIns="432054" tIns="216027" rIns="432054" bIns="216027" numCol="1" anchor="t" anchorCtr="0" compatLnSpc="1">
            <a:prstTxWarp prst="textNoShape">
              <a:avLst/>
            </a:prstTxWarp>
          </a:bodyPr>
          <a:lstStyle>
            <a:lvl1pPr algn="ctr">
              <a:defRPr sz="6600">
                <a:latin typeface="Arial" pitchFamily="34" charset="0"/>
              </a:defRPr>
            </a:lvl1pPr>
          </a:lstStyle>
          <a:p>
            <a:pPr>
              <a:defRPr/>
            </a:pPr>
            <a:endParaRPr lang="pt-BR"/>
          </a:p>
        </p:txBody>
      </p:sp>
      <p:sp>
        <p:nvSpPr>
          <p:cNvPr id="1030" name="Rectangle 6"/>
          <p:cNvSpPr>
            <a:spLocks noGrp="1" noChangeArrowheads="1"/>
          </p:cNvSpPr>
          <p:nvPr>
            <p:ph type="sldNum" sz="quarter" idx="4"/>
          </p:nvPr>
        </p:nvSpPr>
        <p:spPr bwMode="auto">
          <a:xfrm>
            <a:off x="23223538" y="39344600"/>
            <a:ext cx="7559675" cy="3000375"/>
          </a:xfrm>
          <a:prstGeom prst="rect">
            <a:avLst/>
          </a:prstGeom>
          <a:noFill/>
          <a:ln>
            <a:noFill/>
          </a:ln>
          <a:effectLst/>
        </p:spPr>
        <p:txBody>
          <a:bodyPr vert="horz" wrap="square" lIns="432054" tIns="216027" rIns="432054" bIns="216027" numCol="1" anchor="t" anchorCtr="0" compatLnSpc="1">
            <a:prstTxWarp prst="textNoShape">
              <a:avLst/>
            </a:prstTxWarp>
          </a:bodyPr>
          <a:lstStyle>
            <a:lvl1pPr algn="r">
              <a:defRPr sz="6600">
                <a:latin typeface="Arial" pitchFamily="34" charset="0"/>
              </a:defRPr>
            </a:lvl1pPr>
          </a:lstStyle>
          <a:p>
            <a:pPr>
              <a:defRPr/>
            </a:pPr>
            <a:fld id="{6E90FC6F-B3B1-45A0-9D82-07D928996230}"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3651" r:id="rId1"/>
    <p:sldLayoutId id="2147483650" r:id="rId2"/>
  </p:sldLayoutIdLst>
  <p:txStyles>
    <p:titleStyle>
      <a:lvl1pPr algn="ctr" defTabSz="4321175" rtl="0" eaLnBrk="0" fontAlgn="base" hangingPunct="0">
        <a:spcBef>
          <a:spcPct val="0"/>
        </a:spcBef>
        <a:spcAft>
          <a:spcPct val="0"/>
        </a:spcAft>
        <a:defRPr sz="20800">
          <a:solidFill>
            <a:schemeClr val="tx2"/>
          </a:solidFill>
          <a:latin typeface="+mj-lt"/>
          <a:ea typeface="+mj-ea"/>
          <a:cs typeface="+mj-cs"/>
        </a:defRPr>
      </a:lvl1pPr>
      <a:lvl2pPr algn="ctr" defTabSz="4321175" rtl="0" eaLnBrk="0" fontAlgn="base" hangingPunct="0">
        <a:spcBef>
          <a:spcPct val="0"/>
        </a:spcBef>
        <a:spcAft>
          <a:spcPct val="0"/>
        </a:spcAft>
        <a:defRPr sz="20800">
          <a:solidFill>
            <a:schemeClr val="tx2"/>
          </a:solidFill>
          <a:latin typeface="Arial" charset="0"/>
        </a:defRPr>
      </a:lvl2pPr>
      <a:lvl3pPr algn="ctr" defTabSz="4321175" rtl="0" eaLnBrk="0" fontAlgn="base" hangingPunct="0">
        <a:spcBef>
          <a:spcPct val="0"/>
        </a:spcBef>
        <a:spcAft>
          <a:spcPct val="0"/>
        </a:spcAft>
        <a:defRPr sz="20800">
          <a:solidFill>
            <a:schemeClr val="tx2"/>
          </a:solidFill>
          <a:latin typeface="Arial" charset="0"/>
        </a:defRPr>
      </a:lvl3pPr>
      <a:lvl4pPr algn="ctr" defTabSz="4321175" rtl="0" eaLnBrk="0" fontAlgn="base" hangingPunct="0">
        <a:spcBef>
          <a:spcPct val="0"/>
        </a:spcBef>
        <a:spcAft>
          <a:spcPct val="0"/>
        </a:spcAft>
        <a:defRPr sz="20800">
          <a:solidFill>
            <a:schemeClr val="tx2"/>
          </a:solidFill>
          <a:latin typeface="Arial" charset="0"/>
        </a:defRPr>
      </a:lvl4pPr>
      <a:lvl5pPr algn="ctr" defTabSz="4321175" rtl="0" eaLnBrk="0" fontAlgn="base" hangingPunct="0">
        <a:spcBef>
          <a:spcPct val="0"/>
        </a:spcBef>
        <a:spcAft>
          <a:spcPct val="0"/>
        </a:spcAft>
        <a:defRPr sz="20800">
          <a:solidFill>
            <a:schemeClr val="tx2"/>
          </a:solidFill>
          <a:latin typeface="Arial" charset="0"/>
        </a:defRPr>
      </a:lvl5pPr>
      <a:lvl6pPr marL="457200" algn="ctr" defTabSz="4321175" rtl="0" fontAlgn="base">
        <a:spcBef>
          <a:spcPct val="0"/>
        </a:spcBef>
        <a:spcAft>
          <a:spcPct val="0"/>
        </a:spcAft>
        <a:defRPr sz="20800">
          <a:solidFill>
            <a:schemeClr val="tx2"/>
          </a:solidFill>
          <a:latin typeface="Arial" charset="0"/>
        </a:defRPr>
      </a:lvl6pPr>
      <a:lvl7pPr marL="914400" algn="ctr" defTabSz="4321175" rtl="0" fontAlgn="base">
        <a:spcBef>
          <a:spcPct val="0"/>
        </a:spcBef>
        <a:spcAft>
          <a:spcPct val="0"/>
        </a:spcAft>
        <a:defRPr sz="20800">
          <a:solidFill>
            <a:schemeClr val="tx2"/>
          </a:solidFill>
          <a:latin typeface="Arial" charset="0"/>
        </a:defRPr>
      </a:lvl7pPr>
      <a:lvl8pPr marL="1371600" algn="ctr" defTabSz="4321175" rtl="0" fontAlgn="base">
        <a:spcBef>
          <a:spcPct val="0"/>
        </a:spcBef>
        <a:spcAft>
          <a:spcPct val="0"/>
        </a:spcAft>
        <a:defRPr sz="20800">
          <a:solidFill>
            <a:schemeClr val="tx2"/>
          </a:solidFill>
          <a:latin typeface="Arial" charset="0"/>
        </a:defRPr>
      </a:lvl8pPr>
      <a:lvl9pPr marL="1828800" algn="ctr" defTabSz="4321175" rtl="0" fontAlgn="base">
        <a:spcBef>
          <a:spcPct val="0"/>
        </a:spcBef>
        <a:spcAft>
          <a:spcPct val="0"/>
        </a:spcAft>
        <a:defRPr sz="20800">
          <a:solidFill>
            <a:schemeClr val="tx2"/>
          </a:solidFill>
          <a:latin typeface="Arial" charset="0"/>
        </a:defRPr>
      </a:lvl9pPr>
    </p:titleStyle>
    <p:bodyStyle>
      <a:lvl1pPr marL="1620838" indent="-1620838" algn="l" defTabSz="4321175" rtl="0" eaLnBrk="0" fontAlgn="base" hangingPunct="0">
        <a:spcBef>
          <a:spcPct val="20000"/>
        </a:spcBef>
        <a:spcAft>
          <a:spcPct val="0"/>
        </a:spcAft>
        <a:buChar char="•"/>
        <a:defRPr sz="15100">
          <a:solidFill>
            <a:schemeClr val="tx1"/>
          </a:solidFill>
          <a:latin typeface="+mn-lt"/>
          <a:ea typeface="+mn-ea"/>
          <a:cs typeface="+mn-cs"/>
        </a:defRPr>
      </a:lvl1pPr>
      <a:lvl2pPr marL="3509963" indent="-1349375" algn="l" defTabSz="4321175" rtl="0" eaLnBrk="0" fontAlgn="base" hangingPunct="0">
        <a:spcBef>
          <a:spcPct val="20000"/>
        </a:spcBef>
        <a:spcAft>
          <a:spcPct val="0"/>
        </a:spcAft>
        <a:buChar char="–"/>
        <a:defRPr sz="13200">
          <a:solidFill>
            <a:schemeClr val="tx1"/>
          </a:solidFill>
          <a:latin typeface="+mn-lt"/>
        </a:defRPr>
      </a:lvl2pPr>
      <a:lvl3pPr marL="5400675" indent="-1079500" algn="l" defTabSz="4321175" rtl="0" eaLnBrk="0" fontAlgn="base" hangingPunct="0">
        <a:spcBef>
          <a:spcPct val="20000"/>
        </a:spcBef>
        <a:spcAft>
          <a:spcPct val="0"/>
        </a:spcAft>
        <a:buChar char="•"/>
        <a:defRPr sz="11300">
          <a:solidFill>
            <a:schemeClr val="tx1"/>
          </a:solidFill>
          <a:latin typeface="+mn-lt"/>
        </a:defRPr>
      </a:lvl3pPr>
      <a:lvl4pPr marL="7561263" indent="-1081088" algn="l" defTabSz="4321175" rtl="0" eaLnBrk="0" fontAlgn="base" hangingPunct="0">
        <a:spcBef>
          <a:spcPct val="20000"/>
        </a:spcBef>
        <a:spcAft>
          <a:spcPct val="0"/>
        </a:spcAft>
        <a:buChar char="–"/>
        <a:defRPr sz="9500">
          <a:solidFill>
            <a:schemeClr val="tx1"/>
          </a:solidFill>
          <a:latin typeface="+mn-lt"/>
        </a:defRPr>
      </a:lvl4pPr>
      <a:lvl5pPr marL="9721850" indent="-1081088" algn="l" defTabSz="4321175" rtl="0" eaLnBrk="0" fontAlgn="base" hangingPunct="0">
        <a:spcBef>
          <a:spcPct val="20000"/>
        </a:spcBef>
        <a:spcAft>
          <a:spcPct val="0"/>
        </a:spcAft>
        <a:buChar char="»"/>
        <a:defRPr sz="9500">
          <a:solidFill>
            <a:schemeClr val="tx1"/>
          </a:solidFill>
          <a:latin typeface="+mn-lt"/>
        </a:defRPr>
      </a:lvl5pPr>
      <a:lvl6pPr marL="10179050" indent="-1081088" algn="l" defTabSz="4321175" rtl="0" fontAlgn="base">
        <a:spcBef>
          <a:spcPct val="20000"/>
        </a:spcBef>
        <a:spcAft>
          <a:spcPct val="0"/>
        </a:spcAft>
        <a:buChar char="»"/>
        <a:defRPr sz="9500">
          <a:solidFill>
            <a:schemeClr val="tx1"/>
          </a:solidFill>
          <a:latin typeface="+mn-lt"/>
        </a:defRPr>
      </a:lvl6pPr>
      <a:lvl7pPr marL="10636250" indent="-1081088" algn="l" defTabSz="4321175" rtl="0" fontAlgn="base">
        <a:spcBef>
          <a:spcPct val="20000"/>
        </a:spcBef>
        <a:spcAft>
          <a:spcPct val="0"/>
        </a:spcAft>
        <a:buChar char="»"/>
        <a:defRPr sz="9500">
          <a:solidFill>
            <a:schemeClr val="tx1"/>
          </a:solidFill>
          <a:latin typeface="+mn-lt"/>
        </a:defRPr>
      </a:lvl7pPr>
      <a:lvl8pPr marL="11093450" indent="-1081088" algn="l" defTabSz="4321175" rtl="0" fontAlgn="base">
        <a:spcBef>
          <a:spcPct val="20000"/>
        </a:spcBef>
        <a:spcAft>
          <a:spcPct val="0"/>
        </a:spcAft>
        <a:buChar char="»"/>
        <a:defRPr sz="9500">
          <a:solidFill>
            <a:schemeClr val="tx1"/>
          </a:solidFill>
          <a:latin typeface="+mn-lt"/>
        </a:defRPr>
      </a:lvl8pPr>
      <a:lvl9pPr marL="11550650" indent="-1081088" algn="l" defTabSz="4321175" rtl="0" fontAlgn="base">
        <a:spcBef>
          <a:spcPct val="20000"/>
        </a:spcBef>
        <a:spcAft>
          <a:spcPct val="0"/>
        </a:spcAft>
        <a:buChar char="»"/>
        <a:defRPr sz="95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integrada.minhabiblioteca.com.br/reader/books/9788597020991/" TargetMode="External"/><Relationship Id="rId3" Type="http://schemas.openxmlformats.org/officeDocument/2006/relationships/hyperlink" Target="mailto:hc.costa.helania@gmail.com" TargetMode="External"/><Relationship Id="rId7" Type="http://schemas.openxmlformats.org/officeDocument/2006/relationships/hyperlink" Target="https://integrada.minhabiblioteca.com.br/reader/books/9788530996185/" TargetMode="External"/><Relationship Id="rId2" Type="http://schemas.openxmlformats.org/officeDocument/2006/relationships/hyperlink" Target="mailto:jilkellycosta2@gmail.com" TargetMode="External"/><Relationship Id="rId1" Type="http://schemas.openxmlformats.org/officeDocument/2006/relationships/slideLayout" Target="../slideLayouts/slideLayout2.xml"/><Relationship Id="rId6" Type="http://schemas.openxmlformats.org/officeDocument/2006/relationships/hyperlink" Target="mailto:cezamofilho@gamil.com" TargetMode="External"/><Relationship Id="rId5" Type="http://schemas.openxmlformats.org/officeDocument/2006/relationships/hyperlink" Target="mailto:karenwenialima@gmail.com" TargetMode="External"/><Relationship Id="rId4" Type="http://schemas.openxmlformats.org/officeDocument/2006/relationships/hyperlink" Target="mailto:skamsantos22s@gmail.com" TargetMode="External"/><Relationship Id="rId9" Type="http://schemas.openxmlformats.org/officeDocument/2006/relationships/hyperlink" Target="https://revistas.esuda.edu.br/index.php/humanae/article/view/921?utm_source=chatgpt.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0">
            <a:extLst>
              <a:ext uri="{FF2B5EF4-FFF2-40B4-BE49-F238E27FC236}">
                <a16:creationId xmlns:a16="http://schemas.microsoft.com/office/drawing/2014/main" id="{54BF8EDE-4B63-4AD0-A301-54521546345D}"/>
              </a:ext>
            </a:extLst>
          </p:cNvPr>
          <p:cNvSpPr txBox="1">
            <a:spLocks noChangeArrowheads="1"/>
          </p:cNvSpPr>
          <p:nvPr/>
        </p:nvSpPr>
        <p:spPr bwMode="auto">
          <a:xfrm>
            <a:off x="792313" y="11809612"/>
            <a:ext cx="14141841" cy="14742497"/>
          </a:xfrm>
          <a:prstGeom prst="rect">
            <a:avLst/>
          </a:prstGeom>
          <a:noFill/>
          <a:ln w="9525">
            <a:noFill/>
            <a:miter lim="800000"/>
            <a:headEnd/>
            <a:tailEnd/>
          </a:ln>
        </p:spPr>
        <p:txBody>
          <a:bodyPr wrap="square">
            <a:spAutoFit/>
          </a:bodyPr>
          <a:lstStyle/>
          <a:p>
            <a:pPr indent="714375" algn="just"/>
            <a:r>
              <a:rPr lang="pt-BR" sz="4000" dirty="0"/>
              <a:t>	</a:t>
            </a:r>
            <a:r>
              <a:rPr lang="pt-BR" sz="3800" dirty="0"/>
              <a:t>Entre os séculos XV e XVIII, a Europa viveu sob o Antigo Regime, marcado pelo absolutismo monárquico, que concentrava todo o poder nas mãos do rei. Com o avanço do Iluminismo, esse modelo entrou em declínio, surgindo ideias de limitação do poder e criação de sistemas jurídicos baseados em direitos e normas. Nesse contexto, o sistema penal moderno começou a se formar.</a:t>
            </a:r>
          </a:p>
          <a:p>
            <a:pPr indent="714375" algn="just"/>
            <a:r>
              <a:rPr lang="pt-BR" sz="3800" dirty="0"/>
              <a:t>	Segundo Michel Foucault, o sistema carcerário emerge como tecnologia de controle social, o que permite compreender que por trás desse sistema, há toda uma técnica de vigilância, de controle, de identificação dos indivíduos, enquadramento de seus gestos, de sua atividade, de sua eficácia. Isto é, a prisão ela surge como forma de controlar os indivíduos e ter poder sobre eles, para tentativa falha de tornar os indivíduos mais disciplinados socialmente.	</a:t>
            </a:r>
          </a:p>
          <a:p>
            <a:pPr indent="714375" algn="just"/>
            <a:r>
              <a:rPr lang="pt-BR" sz="3800" dirty="0"/>
              <a:t>O sistema punitivo tradicional se mostra ineficaz para promover a reintegração social porque acaba servindo mais como mecanismo de controle e estigmatização do sujeito do que como recuperação. Segundo a ótica de Michel Foucault, a punição (especialmente a prisão) incorpora uma lógica disciplinar que constrói o “delinquente” como o “anormal” e reforça sua exclusão social em vez de favorecer sua reintegração na sociedade. Nesse modelo, a pena funciona como instrumento de normalização e vigilância permanente, não como oportunidade de transformação do indivíduo.	</a:t>
            </a:r>
          </a:p>
        </p:txBody>
      </p:sp>
      <p:sp>
        <p:nvSpPr>
          <p:cNvPr id="8" name="Text Box 73">
            <a:extLst>
              <a:ext uri="{FF2B5EF4-FFF2-40B4-BE49-F238E27FC236}">
                <a16:creationId xmlns:a16="http://schemas.microsoft.com/office/drawing/2014/main" id="{A1810356-9C06-4B4C-8193-BAC31FCDA057}"/>
              </a:ext>
            </a:extLst>
          </p:cNvPr>
          <p:cNvSpPr txBox="1">
            <a:spLocks noChangeArrowheads="1"/>
          </p:cNvSpPr>
          <p:nvPr/>
        </p:nvSpPr>
        <p:spPr bwMode="auto">
          <a:xfrm>
            <a:off x="16130559" y="27414613"/>
            <a:ext cx="15697425" cy="7509567"/>
          </a:xfrm>
          <a:prstGeom prst="rect">
            <a:avLst/>
          </a:prstGeom>
          <a:noFill/>
          <a:ln w="9525">
            <a:noFill/>
            <a:miter lim="800000"/>
            <a:headEnd/>
            <a:tailEnd/>
          </a:ln>
        </p:spPr>
        <p:txBody>
          <a:bodyPr wrap="square">
            <a:spAutoFit/>
          </a:bodyPr>
          <a:lstStyle/>
          <a:p>
            <a:pPr algn="just"/>
            <a:r>
              <a:rPr lang="pt-BR" sz="3800" dirty="0"/>
              <a:t>	Conclui-se que o sistema punitivo tradicional permanece ineficaz, pautado na repressão e no controle, reforçando desigualdades e marginalização, especialmente no contexto brasileiro. A prisão, conforme aponta Foucault, funciona mais como instrumento de vigilância e poder do que de ressocialização, perpetuando exclusões sociais e raciais.</a:t>
            </a:r>
          </a:p>
          <a:p>
            <a:pPr algn="just"/>
            <a:r>
              <a:rPr lang="pt-BR" sz="3800" dirty="0"/>
              <a:t>	Diante disso, a Justiça Restaurativa propõe uma alternativa </a:t>
            </a:r>
            <a:r>
              <a:rPr lang="pt-BR" sz="3800" dirty="0" err="1"/>
              <a:t>humanizadora</a:t>
            </a:r>
            <a:r>
              <a:rPr lang="pt-BR" sz="3800" dirty="0"/>
              <a:t>, voltada ao diálogo, à reparação e à reconstrução dos vínculos sociais. Ao valorizar a vítima, a responsabilização do ofensor e o envolvimento da comunidade, essa abordagem contribui para uma justiça mais empática, inclusiva e transformadora.</a:t>
            </a:r>
          </a:p>
          <a:p>
            <a:pPr indent="714375" algn="just" defTabSz="2133600">
              <a:spcBef>
                <a:spcPct val="50000"/>
              </a:spcBef>
            </a:pPr>
            <a:endParaRPr lang="pt-BR" sz="4000" dirty="0"/>
          </a:p>
        </p:txBody>
      </p:sp>
      <p:sp>
        <p:nvSpPr>
          <p:cNvPr id="9" name="Rectangle 11">
            <a:extLst>
              <a:ext uri="{FF2B5EF4-FFF2-40B4-BE49-F238E27FC236}">
                <a16:creationId xmlns:a16="http://schemas.microsoft.com/office/drawing/2014/main" id="{02861A76-219C-4585-813E-028F69C6504F}"/>
              </a:ext>
            </a:extLst>
          </p:cNvPr>
          <p:cNvSpPr>
            <a:spLocks noChangeArrowheads="1"/>
          </p:cNvSpPr>
          <p:nvPr/>
        </p:nvSpPr>
        <p:spPr bwMode="auto">
          <a:xfrm>
            <a:off x="1512613" y="4223994"/>
            <a:ext cx="29883100" cy="1877962"/>
          </a:xfrm>
          <a:prstGeom prst="rect">
            <a:avLst/>
          </a:prstGeom>
          <a:noFill/>
          <a:ln w="9525">
            <a:noFill/>
            <a:miter lim="800000"/>
            <a:headEnd/>
            <a:tailEnd/>
          </a:ln>
        </p:spPr>
        <p:txBody>
          <a:bodyPr lIns="213872" tIns="106940" rIns="213872" bIns="106940" anchor="ctr">
            <a:spAutoFit/>
          </a:bodyPr>
          <a:lstStyle/>
          <a:p>
            <a:pPr algn="ctr" defTabSz="1354138"/>
            <a:r>
              <a:rPr lang="pt-BR" sz="5400" b="1" dirty="0">
                <a:effectLst/>
                <a:latin typeface="Arial" panose="020B0604020202020204" pitchFamily="34" charset="0"/>
                <a:ea typeface="Calibri" panose="020F0502020204030204" pitchFamily="34" charset="0"/>
              </a:rPr>
              <a:t>JUSTIÇA RESTAURATIVA: ALTERNATIVA À PUNIÇÃO TRADICIONAL E CAMINHO PARA A TRANSFORMAÇÃO SOCIAL</a:t>
            </a:r>
            <a:r>
              <a:rPr lang="pt-BR" sz="5400" b="1" baseline="30000" dirty="0">
                <a:effectLst/>
                <a:latin typeface="Arial" panose="020B0604020202020204" pitchFamily="34" charset="0"/>
                <a:ea typeface="Calibri" panose="020F0502020204030204" pitchFamily="34" charset="0"/>
              </a:rPr>
              <a:t>(1)</a:t>
            </a:r>
            <a:endParaRPr lang="pt-BR" sz="5200" b="1" dirty="0"/>
          </a:p>
        </p:txBody>
      </p:sp>
      <p:sp>
        <p:nvSpPr>
          <p:cNvPr id="11" name="Rectangle 11">
            <a:extLst>
              <a:ext uri="{FF2B5EF4-FFF2-40B4-BE49-F238E27FC236}">
                <a16:creationId xmlns:a16="http://schemas.microsoft.com/office/drawing/2014/main" id="{2EEA0492-D549-4BED-B207-540FE4B2DE4C}"/>
              </a:ext>
            </a:extLst>
          </p:cNvPr>
          <p:cNvSpPr>
            <a:spLocks noChangeArrowheads="1"/>
          </p:cNvSpPr>
          <p:nvPr/>
        </p:nvSpPr>
        <p:spPr bwMode="auto">
          <a:xfrm>
            <a:off x="16212193" y="11808375"/>
            <a:ext cx="15535782" cy="15360232"/>
          </a:xfrm>
          <a:prstGeom prst="rect">
            <a:avLst/>
          </a:prstGeom>
          <a:solidFill>
            <a:schemeClr val="bg1"/>
          </a:solidFill>
          <a:ln w="9525">
            <a:noFill/>
            <a:miter lim="800000"/>
            <a:headEnd/>
            <a:tailEnd/>
          </a:ln>
        </p:spPr>
        <p:txBody>
          <a:bodyPr wrap="square" lIns="90000" tIns="46800" rIns="90000" bIns="46800" anchor="ctr">
            <a:spAutoFit/>
          </a:bodyPr>
          <a:lstStyle/>
          <a:p>
            <a:pPr algn="just"/>
            <a:r>
              <a:rPr lang="pt-BR" sz="3600" dirty="0"/>
              <a:t>	</a:t>
            </a:r>
            <a:r>
              <a:rPr lang="pt-BR" sz="3800" dirty="0"/>
              <a:t>A análise bibliográfica revelou que o sistema penal moderno, conforme Michel Foucault, consolidou-se como um mecanismo de controle social e disciplinar, mais voltado à vigilância e normalização dos indivíduos do que à sua efetiva reintegração. A passagem histórica do suplício corporal para a prisão moderna representou não apenas uma mudança na forma de punir, mas na maneira de exercer o poder, deslocando a punição visível para um controle constante.</a:t>
            </a:r>
          </a:p>
          <a:p>
            <a:pPr algn="just"/>
            <a:r>
              <a:rPr lang="pt-BR" sz="3800" dirty="0"/>
              <a:t>	Verificou-se que, no contexto brasileiro, o sistema penal ainda reflete uma lógica de controle e exclusão, expressa no encarceramento em massa e na reprodução de desigualdades sociais e raciais. Dessa forma, o cárcere, está longe de promover a ressocialização, com isso, é notório que reforça a marginalização e funciona como instrumento de manutenção da ordem e da hierarquia social, perpetuando ciclos de violência e estigmatização.</a:t>
            </a:r>
          </a:p>
          <a:p>
            <a:pPr algn="just"/>
            <a:r>
              <a:rPr lang="pt-BR" sz="4000" dirty="0"/>
              <a:t>	</a:t>
            </a:r>
            <a:r>
              <a:rPr lang="pt-BR" sz="3800" dirty="0"/>
              <a:t>Diante desse cenário, a Justiça Restaurativa surge como uma alternativa capaz de romper com o paradigma punitivo tradicional, propondo um modelo centrado no diálogo, reparação e reconstrução dos vínculos sociais. Essa perspectiva desloca o foco do infrator para a vítima e para a comunidade, reconhecendo as relações de poder e vulnerabilidade existentes. Os resultados apontam que a adoção de práticas restaurativas contribui para humanizar a justiça penal, promover a reintegração social e incentivar uma cultura de responsabilidade e empatia, alinhada a um ideal de justiça transformadora e inclusiva.</a:t>
            </a:r>
            <a:r>
              <a:rPr lang="pt-BR" sz="4000" dirty="0"/>
              <a:t>	</a:t>
            </a:r>
            <a:r>
              <a:rPr lang="pt-BR" sz="3800" dirty="0"/>
              <a:t>	</a:t>
            </a:r>
          </a:p>
          <a:p>
            <a:pPr algn="just"/>
            <a:r>
              <a:rPr lang="pt-BR" sz="3800" dirty="0"/>
              <a:t>	</a:t>
            </a:r>
          </a:p>
          <a:p>
            <a:pPr algn="just"/>
            <a:r>
              <a:rPr lang="pt-BR" sz="3800" dirty="0"/>
              <a:t>	</a:t>
            </a:r>
            <a:endParaRPr lang="en-GB" sz="3800" dirty="0"/>
          </a:p>
        </p:txBody>
      </p:sp>
      <p:sp>
        <p:nvSpPr>
          <p:cNvPr id="12" name="Rectangle 36">
            <a:extLst>
              <a:ext uri="{FF2B5EF4-FFF2-40B4-BE49-F238E27FC236}">
                <a16:creationId xmlns:a16="http://schemas.microsoft.com/office/drawing/2014/main" id="{9762D7DB-01FB-43CD-AF9F-2097153DE967}"/>
              </a:ext>
            </a:extLst>
          </p:cNvPr>
          <p:cNvSpPr>
            <a:spLocks noChangeArrowheads="1"/>
          </p:cNvSpPr>
          <p:nvPr/>
        </p:nvSpPr>
        <p:spPr bwMode="auto">
          <a:xfrm>
            <a:off x="1870594" y="6715916"/>
            <a:ext cx="29514609" cy="1231106"/>
          </a:xfrm>
          <a:prstGeom prst="rect">
            <a:avLst/>
          </a:prstGeom>
          <a:noFill/>
          <a:ln w="9525">
            <a:noFill/>
            <a:miter lim="800000"/>
            <a:headEnd/>
            <a:tailEnd/>
          </a:ln>
        </p:spPr>
        <p:txBody>
          <a:bodyPr wrap="square" anchor="ctr">
            <a:spAutoFit/>
          </a:bodyPr>
          <a:lstStyle/>
          <a:p>
            <a:pPr algn="ctr"/>
            <a:r>
              <a:rPr lang="pt-BR" sz="3700" b="1" dirty="0"/>
              <a:t>Francisca Jilkelly Costa Ferreira </a:t>
            </a:r>
            <a:r>
              <a:rPr lang="pt-BR" sz="3700" baseline="30000" dirty="0"/>
              <a:t>(2)</a:t>
            </a:r>
            <a:r>
              <a:rPr lang="pt-BR" sz="3700" b="1" dirty="0"/>
              <a:t>; </a:t>
            </a:r>
            <a:r>
              <a:rPr lang="pt-BR" sz="3700" b="1" dirty="0" err="1"/>
              <a:t>Helânia</a:t>
            </a:r>
            <a:r>
              <a:rPr lang="pt-BR" sz="3700" b="1" dirty="0"/>
              <a:t> do Nascimento Costa </a:t>
            </a:r>
            <a:r>
              <a:rPr lang="pt-BR" sz="3700" baseline="30000" dirty="0"/>
              <a:t>(3)</a:t>
            </a:r>
            <a:r>
              <a:rPr lang="pt-BR" sz="3700" b="1" dirty="0"/>
              <a:t>; </a:t>
            </a:r>
            <a:r>
              <a:rPr lang="pt-BR" sz="3700" b="1" dirty="0" err="1"/>
              <a:t>Kamilly</a:t>
            </a:r>
            <a:r>
              <a:rPr lang="pt-BR" sz="3700" b="1" dirty="0"/>
              <a:t> Soares Santos </a:t>
            </a:r>
            <a:r>
              <a:rPr lang="pt-BR" sz="3700" baseline="30000" dirty="0"/>
              <a:t>(4)</a:t>
            </a:r>
            <a:r>
              <a:rPr lang="pt-BR" sz="3700" b="1" dirty="0"/>
              <a:t>; Karen </a:t>
            </a:r>
            <a:r>
              <a:rPr lang="pt-BR" sz="3700" b="1" dirty="0" err="1"/>
              <a:t>Wenia</a:t>
            </a:r>
            <a:r>
              <a:rPr lang="pt-BR" sz="3700" b="1" dirty="0"/>
              <a:t> de Lima </a:t>
            </a:r>
            <a:r>
              <a:rPr lang="pt-BR" sz="3700" baseline="30000" dirty="0"/>
              <a:t>(5)</a:t>
            </a:r>
            <a:r>
              <a:rPr lang="pt-BR" sz="3700" b="1" dirty="0"/>
              <a:t>; Prof. Me. Antônio </a:t>
            </a:r>
            <a:r>
              <a:rPr lang="pt-BR" sz="3700" b="1" dirty="0" err="1"/>
              <a:t>Cézamo</a:t>
            </a:r>
            <a:r>
              <a:rPr lang="pt-BR" sz="3700" b="1" dirty="0"/>
              <a:t> de Souza S. Filho</a:t>
            </a:r>
            <a:r>
              <a:rPr lang="pt-BR" sz="3700" baseline="30000" dirty="0"/>
              <a:t> (6)</a:t>
            </a:r>
            <a:r>
              <a:rPr lang="pt-BR" sz="3700" b="1" dirty="0"/>
              <a:t>.</a:t>
            </a:r>
            <a:endParaRPr lang="pt-BR" sz="3700" b="1" baseline="30000" dirty="0"/>
          </a:p>
        </p:txBody>
      </p:sp>
      <p:sp>
        <p:nvSpPr>
          <p:cNvPr id="13" name="Rectangle 37">
            <a:hlinkClick r:id="" action="ppaction://noaction"/>
            <a:extLst>
              <a:ext uri="{FF2B5EF4-FFF2-40B4-BE49-F238E27FC236}">
                <a16:creationId xmlns:a16="http://schemas.microsoft.com/office/drawing/2014/main" id="{7F0BD91F-E4B8-4951-A636-11F295717875}"/>
              </a:ext>
            </a:extLst>
          </p:cNvPr>
          <p:cNvSpPr>
            <a:spLocks noChangeArrowheads="1"/>
          </p:cNvSpPr>
          <p:nvPr/>
        </p:nvSpPr>
        <p:spPr bwMode="auto">
          <a:xfrm>
            <a:off x="2622179" y="8083270"/>
            <a:ext cx="28011438" cy="2492990"/>
          </a:xfrm>
          <a:prstGeom prst="rect">
            <a:avLst/>
          </a:prstGeom>
          <a:noFill/>
          <a:ln w="9525">
            <a:noFill/>
            <a:miter lim="800000"/>
            <a:headEnd/>
            <a:tailEnd/>
          </a:ln>
        </p:spPr>
        <p:txBody>
          <a:bodyPr anchor="ctr">
            <a:spAutoFit/>
          </a:bodyPr>
          <a:lstStyle/>
          <a:p>
            <a:pPr algn="ctr"/>
            <a:r>
              <a:rPr lang="pt-BR" sz="3600" baseline="30000" dirty="0"/>
              <a:t>(1) Trabalho desenvolvido no Programa de Iniciação Científica (PIC) da Faculdade Evolução Alto Oeste Potiguar; </a:t>
            </a:r>
          </a:p>
          <a:p>
            <a:pPr algn="ctr"/>
            <a:r>
              <a:rPr lang="pt-BR" sz="3600" baseline="30000" dirty="0"/>
              <a:t>(2) Francisca </a:t>
            </a:r>
            <a:r>
              <a:rPr lang="pt-BR" sz="3600" baseline="30000" dirty="0" err="1"/>
              <a:t>Jilkelly</a:t>
            </a:r>
            <a:r>
              <a:rPr lang="pt-BR" sz="3600" baseline="30000" dirty="0"/>
              <a:t> Costa Ferreira; Faculdade</a:t>
            </a:r>
            <a:r>
              <a:rPr lang="pt-BR" sz="3600" dirty="0"/>
              <a:t> </a:t>
            </a:r>
            <a:r>
              <a:rPr lang="pt-BR" sz="3600" baseline="30000" dirty="0"/>
              <a:t>Evolução Alto Oeste Potiguar - FACEP; Pau dos Ferros, Rio Grande do Norte; </a:t>
            </a:r>
            <a:r>
              <a:rPr lang="pt-BR" sz="3600" baseline="30000" dirty="0">
                <a:hlinkClick r:id="rId2"/>
              </a:rPr>
              <a:t>jilkellycosta2@gmail.com</a:t>
            </a:r>
            <a:r>
              <a:rPr lang="pt-BR" sz="3600" baseline="30000" dirty="0"/>
              <a:t>;</a:t>
            </a:r>
          </a:p>
          <a:p>
            <a:pPr algn="ctr"/>
            <a:r>
              <a:rPr lang="pt-BR" sz="3600" baseline="30000" dirty="0"/>
              <a:t>(3) </a:t>
            </a:r>
            <a:r>
              <a:rPr lang="pt-BR" sz="3600" baseline="30000" dirty="0" err="1"/>
              <a:t>Helânia</a:t>
            </a:r>
            <a:r>
              <a:rPr lang="pt-BR" sz="3600" baseline="30000" dirty="0"/>
              <a:t> do Nascimento Costa; Faculdade Evolução Alto Oeste Potiguar - FACEP; Pau dos Ferros, Rio Grande do Norte; </a:t>
            </a:r>
            <a:r>
              <a:rPr lang="pt-BR" sz="3600" baseline="30000" dirty="0">
                <a:hlinkClick r:id="rId3"/>
              </a:rPr>
              <a:t>hc.costa.helania@gmail.com</a:t>
            </a:r>
            <a:r>
              <a:rPr lang="pt-BR" sz="3600" baseline="30000" dirty="0"/>
              <a:t>;</a:t>
            </a:r>
          </a:p>
          <a:p>
            <a:pPr algn="ctr"/>
            <a:r>
              <a:rPr lang="pt-BR" sz="3600" baseline="30000" dirty="0"/>
              <a:t>(4) </a:t>
            </a:r>
            <a:r>
              <a:rPr lang="pt-BR" sz="3600" baseline="30000" dirty="0" err="1"/>
              <a:t>Kamilly</a:t>
            </a:r>
            <a:r>
              <a:rPr lang="pt-BR" sz="3600" baseline="30000" dirty="0"/>
              <a:t> Soares Santos; Faculdade Evolução Alto Oeste Potiguar - FACEP; Pau dos Ferros, Rio Grande do Norte; </a:t>
            </a:r>
            <a:r>
              <a:rPr lang="pt-BR" sz="3600" baseline="30000" dirty="0">
                <a:hlinkClick r:id="rId4"/>
              </a:rPr>
              <a:t>skamsantos22s@gmail.com</a:t>
            </a:r>
            <a:r>
              <a:rPr lang="pt-BR" sz="3600" baseline="30000" dirty="0"/>
              <a:t>;</a:t>
            </a:r>
          </a:p>
          <a:p>
            <a:pPr algn="ctr"/>
            <a:r>
              <a:rPr lang="pt-BR" sz="3600" baseline="30000" dirty="0"/>
              <a:t>(5) Karen </a:t>
            </a:r>
            <a:r>
              <a:rPr lang="pt-BR" sz="3600" baseline="30000" dirty="0" err="1"/>
              <a:t>Wenia</a:t>
            </a:r>
            <a:r>
              <a:rPr lang="pt-BR" sz="3600" baseline="30000" dirty="0"/>
              <a:t> de Lima; Faculdade Evolução Alto Oeste Potiguar - FACEP; Pau dos Ferros, Rio Grande do Norte; </a:t>
            </a:r>
            <a:r>
              <a:rPr lang="pt-BR" sz="3600" baseline="30000" dirty="0">
                <a:hlinkClick r:id="rId5"/>
              </a:rPr>
              <a:t>karenwenialima@gmail.com</a:t>
            </a:r>
            <a:r>
              <a:rPr lang="pt-BR" sz="3600" baseline="30000" dirty="0"/>
              <a:t>;</a:t>
            </a:r>
          </a:p>
          <a:p>
            <a:pPr algn="ctr"/>
            <a:r>
              <a:rPr lang="pt-BR" sz="3600" baseline="30000" dirty="0"/>
              <a:t>(6) Antônio </a:t>
            </a:r>
            <a:r>
              <a:rPr lang="pt-BR" sz="3600" baseline="30000" dirty="0" err="1"/>
              <a:t>Cézamo</a:t>
            </a:r>
            <a:r>
              <a:rPr lang="pt-BR" sz="3600" baseline="30000" dirty="0"/>
              <a:t> de Souza S. Filho; graduado pela Faculdade Evolução Alto Oeste Potiguar - FACEP; Pau dos Ferros, Rio Grande do Norte; </a:t>
            </a:r>
            <a:r>
              <a:rPr lang="pt-BR" sz="3600" baseline="30000" dirty="0">
                <a:hlinkClick r:id="rId6"/>
              </a:rPr>
              <a:t>cezamofilho@gamil.com</a:t>
            </a:r>
            <a:r>
              <a:rPr lang="pt-BR" sz="3600" baseline="30000" dirty="0"/>
              <a:t>.</a:t>
            </a:r>
          </a:p>
        </p:txBody>
      </p:sp>
      <p:sp>
        <p:nvSpPr>
          <p:cNvPr id="14" name="Text Box 50">
            <a:extLst>
              <a:ext uri="{FF2B5EF4-FFF2-40B4-BE49-F238E27FC236}">
                <a16:creationId xmlns:a16="http://schemas.microsoft.com/office/drawing/2014/main" id="{EF4AC6AA-91AD-4B06-A109-43053C69075A}"/>
              </a:ext>
            </a:extLst>
          </p:cNvPr>
          <p:cNvSpPr txBox="1">
            <a:spLocks noChangeArrowheads="1"/>
          </p:cNvSpPr>
          <p:nvPr/>
        </p:nvSpPr>
        <p:spPr bwMode="auto">
          <a:xfrm>
            <a:off x="792312" y="10801500"/>
            <a:ext cx="14141841" cy="923330"/>
          </a:xfrm>
          <a:prstGeom prst="rect">
            <a:avLst/>
          </a:prstGeom>
          <a:solidFill>
            <a:srgbClr val="700000"/>
          </a:solidFill>
          <a:ln>
            <a:solidFill>
              <a:srgbClr val="00B0F0"/>
            </a:solidFill>
          </a:ln>
          <a:scene3d>
            <a:camera prst="orthographicFront">
              <a:rot lat="0" lon="0" rev="0"/>
            </a:camera>
            <a:lightRig rig="threePt" dir="t">
              <a:rot lat="0" lon="0" rev="1200000"/>
            </a:lightRig>
          </a:scene3d>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INTRODUÇÃO</a:t>
            </a:r>
          </a:p>
        </p:txBody>
      </p:sp>
      <p:sp>
        <p:nvSpPr>
          <p:cNvPr id="15" name="Text Box 50">
            <a:extLst>
              <a:ext uri="{FF2B5EF4-FFF2-40B4-BE49-F238E27FC236}">
                <a16:creationId xmlns:a16="http://schemas.microsoft.com/office/drawing/2014/main" id="{E3689FFC-64D7-4DA2-9BF3-20E6580B7010}"/>
              </a:ext>
            </a:extLst>
          </p:cNvPr>
          <p:cNvSpPr txBox="1">
            <a:spLocks noChangeArrowheads="1"/>
          </p:cNvSpPr>
          <p:nvPr/>
        </p:nvSpPr>
        <p:spPr bwMode="auto">
          <a:xfrm>
            <a:off x="971153" y="26656034"/>
            <a:ext cx="13934728" cy="923330"/>
          </a:xfrm>
          <a:prstGeom prst="rect">
            <a:avLst/>
          </a:prstGeom>
          <a:solidFill>
            <a:srgbClr val="700000"/>
          </a:solidFill>
          <a:ln/>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MATERIAL E MÉTODOS</a:t>
            </a:r>
          </a:p>
        </p:txBody>
      </p:sp>
      <p:sp>
        <p:nvSpPr>
          <p:cNvPr id="16" name="Text Box 50">
            <a:extLst>
              <a:ext uri="{FF2B5EF4-FFF2-40B4-BE49-F238E27FC236}">
                <a16:creationId xmlns:a16="http://schemas.microsoft.com/office/drawing/2014/main" id="{024A9D89-3D6E-4BD5-A783-2ADEAAD34881}"/>
              </a:ext>
            </a:extLst>
          </p:cNvPr>
          <p:cNvSpPr txBox="1">
            <a:spLocks noChangeArrowheads="1"/>
          </p:cNvSpPr>
          <p:nvPr/>
        </p:nvSpPr>
        <p:spPr bwMode="auto">
          <a:xfrm>
            <a:off x="16203740" y="10774646"/>
            <a:ext cx="15624245" cy="914400"/>
          </a:xfrm>
          <a:prstGeom prst="rect">
            <a:avLst/>
          </a:prstGeom>
          <a:solidFill>
            <a:srgbClr val="700000"/>
          </a:solidFill>
          <a:ln/>
          <a:scene3d>
            <a:camera prst="orthographicFront">
              <a:rot lat="0" lon="0" rev="0"/>
            </a:camera>
            <a:lightRig rig="threePt" dir="t">
              <a:rot lat="0" lon="0" rev="1200000"/>
            </a:lightRig>
          </a:scene3d>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RESULTADOS E DISCUSSÃO</a:t>
            </a:r>
          </a:p>
        </p:txBody>
      </p:sp>
      <p:sp>
        <p:nvSpPr>
          <p:cNvPr id="17" name="Text Box 50">
            <a:extLst>
              <a:ext uri="{FF2B5EF4-FFF2-40B4-BE49-F238E27FC236}">
                <a16:creationId xmlns:a16="http://schemas.microsoft.com/office/drawing/2014/main" id="{A7139F29-3DF8-4134-AC8D-C9B712A2BC7D}"/>
              </a:ext>
            </a:extLst>
          </p:cNvPr>
          <p:cNvSpPr txBox="1">
            <a:spLocks noChangeArrowheads="1"/>
          </p:cNvSpPr>
          <p:nvPr/>
        </p:nvSpPr>
        <p:spPr bwMode="auto">
          <a:xfrm>
            <a:off x="16203739" y="26301827"/>
            <a:ext cx="15624245" cy="914400"/>
          </a:xfrm>
          <a:prstGeom prst="rect">
            <a:avLst/>
          </a:prstGeom>
          <a:solidFill>
            <a:srgbClr val="700000"/>
          </a:solidFill>
          <a:ln/>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CONCLUSÕES</a:t>
            </a:r>
          </a:p>
        </p:txBody>
      </p:sp>
      <p:sp>
        <p:nvSpPr>
          <p:cNvPr id="26" name="Text Box 50">
            <a:extLst>
              <a:ext uri="{FF2B5EF4-FFF2-40B4-BE49-F238E27FC236}">
                <a16:creationId xmlns:a16="http://schemas.microsoft.com/office/drawing/2014/main" id="{52FE3C8A-31FC-4CD6-A724-D2A52B07A899}"/>
              </a:ext>
            </a:extLst>
          </p:cNvPr>
          <p:cNvSpPr txBox="1">
            <a:spLocks noChangeArrowheads="1"/>
          </p:cNvSpPr>
          <p:nvPr/>
        </p:nvSpPr>
        <p:spPr bwMode="auto">
          <a:xfrm>
            <a:off x="16130559" y="34128472"/>
            <a:ext cx="15545951" cy="914400"/>
          </a:xfrm>
          <a:prstGeom prst="rect">
            <a:avLst/>
          </a:prstGeom>
          <a:solidFill>
            <a:srgbClr val="700000"/>
          </a:solidFill>
          <a:ln/>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PRINCIPAIS REFERÊNCIAS </a:t>
            </a:r>
          </a:p>
        </p:txBody>
      </p:sp>
      <p:sp>
        <p:nvSpPr>
          <p:cNvPr id="27" name="Retângulo 26">
            <a:extLst>
              <a:ext uri="{FF2B5EF4-FFF2-40B4-BE49-F238E27FC236}">
                <a16:creationId xmlns:a16="http://schemas.microsoft.com/office/drawing/2014/main" id="{92644735-3187-4419-B178-1CD3BB610E91}"/>
              </a:ext>
            </a:extLst>
          </p:cNvPr>
          <p:cNvSpPr/>
          <p:nvPr/>
        </p:nvSpPr>
        <p:spPr>
          <a:xfrm>
            <a:off x="16054933" y="34720426"/>
            <a:ext cx="15697202" cy="9325630"/>
          </a:xfrm>
          <a:prstGeom prst="rect">
            <a:avLst/>
          </a:prstGeom>
        </p:spPr>
        <p:txBody>
          <a:bodyPr wrap="square">
            <a:spAutoFit/>
          </a:bodyPr>
          <a:lstStyle/>
          <a:p>
            <a:pPr algn="ctr">
              <a:spcAft>
                <a:spcPts val="0"/>
              </a:spcAft>
            </a:pPr>
            <a:endParaRPr lang="pt-BR" sz="2400" dirty="0">
              <a:solidFill>
                <a:srgbClr val="000000"/>
              </a:solidFill>
              <a:ea typeface="Times New Roman" panose="02020603050405020304" pitchFamily="18" charset="0"/>
            </a:endParaRPr>
          </a:p>
          <a:p>
            <a:pPr algn="just">
              <a:spcAft>
                <a:spcPts val="0"/>
              </a:spcAft>
            </a:pPr>
            <a:r>
              <a:rPr lang="pt-BR" sz="3200" dirty="0"/>
              <a:t>FOUCAULT, Michel. </a:t>
            </a:r>
            <a:r>
              <a:rPr lang="pt-BR" sz="3200" b="1" dirty="0"/>
              <a:t>Ditos e Escritos - Segurança, Penalidade e Prisão.</a:t>
            </a:r>
            <a:r>
              <a:rPr lang="pt-BR" sz="3200" dirty="0"/>
              <a:t> </a:t>
            </a:r>
            <a:r>
              <a:rPr lang="pt-BR" sz="3200" dirty="0" err="1"/>
              <a:t>Vol.VIII</a:t>
            </a:r>
            <a:r>
              <a:rPr lang="pt-BR" sz="3200" dirty="0"/>
              <a:t>. Rio de Janeiro: Forense Universitária, 2012. E-book. pág.280. ISBN 9788530996185. Disponível em: </a:t>
            </a:r>
            <a:r>
              <a:rPr lang="pt-BR" sz="3200" u="sng" dirty="0">
                <a:hlinkClick r:id="rId7"/>
              </a:rPr>
              <a:t>https://integrada.minhabiblioteca.com.br/reader/books/9788530996185/</a:t>
            </a:r>
            <a:r>
              <a:rPr lang="pt-BR" sz="3200" dirty="0"/>
              <a:t>.</a:t>
            </a:r>
          </a:p>
          <a:p>
            <a:pPr algn="just">
              <a:spcAft>
                <a:spcPts val="0"/>
              </a:spcAft>
            </a:pPr>
            <a:r>
              <a:rPr lang="pt-BR" sz="3200" dirty="0"/>
              <a:t> Acesso em: 03 nov. 2025.</a:t>
            </a:r>
          </a:p>
          <a:p>
            <a:pPr algn="just">
              <a:spcAft>
                <a:spcPts val="0"/>
              </a:spcAft>
            </a:pPr>
            <a:r>
              <a:rPr lang="pt-BR" sz="3200" dirty="0"/>
              <a:t>GIL, </a:t>
            </a:r>
            <a:r>
              <a:rPr lang="pt-BR" sz="3200" dirty="0" err="1"/>
              <a:t>Antonio</a:t>
            </a:r>
            <a:r>
              <a:rPr lang="pt-BR" sz="3200" dirty="0"/>
              <a:t> C. </a:t>
            </a:r>
            <a:r>
              <a:rPr lang="pt-BR" sz="3200" b="1" dirty="0"/>
              <a:t>Métodos e Técnicas de Pesquisa Social</a:t>
            </a:r>
            <a:r>
              <a:rPr lang="pt-BR" sz="3200" dirty="0"/>
              <a:t>, 7ª edição. Rio de Janeiro: Atlas, 2019. E-book. </a:t>
            </a:r>
            <a:r>
              <a:rPr lang="pt-BR" sz="3200" dirty="0" err="1"/>
              <a:t>pi</a:t>
            </a:r>
            <a:r>
              <a:rPr lang="pt-BR" sz="3200" dirty="0"/>
              <a:t> ISBN 9788597020991. Disponível em: </a:t>
            </a:r>
            <a:r>
              <a:rPr lang="pt-BR" sz="3200" u="sng" dirty="0">
                <a:hlinkClick r:id="rId8"/>
              </a:rPr>
              <a:t>https://integrada.minhabiblioteca.com.br/reader/books/9788597020991/</a:t>
            </a:r>
            <a:r>
              <a:rPr lang="pt-BR" sz="3200" dirty="0"/>
              <a:t>. Acesso em: 07 nov. 2025.</a:t>
            </a:r>
          </a:p>
          <a:p>
            <a:pPr algn="just">
              <a:spcAft>
                <a:spcPts val="0"/>
              </a:spcAft>
            </a:pPr>
            <a:r>
              <a:rPr lang="pt-BR" sz="3200" dirty="0"/>
              <a:t>SILVA, </a:t>
            </a:r>
            <a:r>
              <a:rPr lang="pt-BR" sz="3200" dirty="0" err="1"/>
              <a:t>Willams</a:t>
            </a:r>
            <a:r>
              <a:rPr lang="pt-BR" sz="3200" dirty="0"/>
              <a:t> Luiz de Oliveira; SALES, Josemar de Andrade. Cadeias e sistema prisional atual no Brasil: uma análise a partir do olhar pela relação de poder em Foucault no livro “Vigiar e Punir”. </a:t>
            </a:r>
            <a:r>
              <a:rPr lang="pt-BR" sz="3200" b="1" dirty="0" err="1"/>
              <a:t>Hum@nae</a:t>
            </a:r>
            <a:r>
              <a:rPr lang="pt-BR" sz="3200" b="1" dirty="0"/>
              <a:t>. </a:t>
            </a:r>
            <a:r>
              <a:rPr lang="pt-BR" sz="3200" dirty="0"/>
              <a:t>Questões controversas do mundo contemporâneo, v. 17, n. 3, jul. 2023. Disponível em: </a:t>
            </a:r>
            <a:r>
              <a:rPr lang="pt-BR" sz="3200" u="sng" dirty="0">
                <a:hlinkClick r:id="rId9"/>
              </a:rPr>
              <a:t>https://revistas.esuda.edu.br/index.php/humanae/article/view/921</a:t>
            </a:r>
            <a:r>
              <a:rPr lang="pt-BR" sz="3200" dirty="0"/>
              <a:t>. Acesso em: 07 nov. 2025. </a:t>
            </a:r>
          </a:p>
          <a:p>
            <a:pPr algn="just">
              <a:spcAft>
                <a:spcPts val="0"/>
              </a:spcAft>
            </a:pPr>
            <a:endParaRPr lang="pt-BR" sz="3600" dirty="0"/>
          </a:p>
          <a:p>
            <a:pPr algn="just">
              <a:spcAft>
                <a:spcPts val="0"/>
              </a:spcAft>
            </a:pPr>
            <a:endParaRPr lang="pt-BR" sz="3600" dirty="0"/>
          </a:p>
          <a:p>
            <a:pPr>
              <a:spcAft>
                <a:spcPts val="0"/>
              </a:spcAft>
            </a:pPr>
            <a:endParaRPr lang="pt-BR" sz="2400" dirty="0">
              <a:solidFill>
                <a:srgbClr val="000000"/>
              </a:solidFill>
              <a:ea typeface="Times New Roman" panose="02020603050405020304" pitchFamily="18" charset="0"/>
            </a:endParaRPr>
          </a:p>
        </p:txBody>
      </p:sp>
      <p:sp>
        <p:nvSpPr>
          <p:cNvPr id="42" name="CaixaDeTexto 41">
            <a:extLst>
              <a:ext uri="{FF2B5EF4-FFF2-40B4-BE49-F238E27FC236}">
                <a16:creationId xmlns:a16="http://schemas.microsoft.com/office/drawing/2014/main" id="{ACA2DE09-9313-4399-7751-E4ED409B4A94}"/>
              </a:ext>
            </a:extLst>
          </p:cNvPr>
          <p:cNvSpPr txBox="1"/>
          <p:nvPr/>
        </p:nvSpPr>
        <p:spPr>
          <a:xfrm>
            <a:off x="816641" y="27771955"/>
            <a:ext cx="14141841" cy="9479518"/>
          </a:xfrm>
          <a:prstGeom prst="rect">
            <a:avLst/>
          </a:prstGeom>
          <a:noFill/>
        </p:spPr>
        <p:txBody>
          <a:bodyPr wrap="square">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pt-BR" sz="4000" dirty="0">
                <a:solidFill>
                  <a:srgbClr val="000000"/>
                </a:solidFill>
              </a:rPr>
              <a:t>	</a:t>
            </a:r>
            <a:r>
              <a:rPr kumimoji="0" lang="pt-BR" sz="3800" b="0" i="0" u="none" strike="noStrike" kern="1200" cap="none" spc="0" normalizeH="0" baseline="0" noProof="0" dirty="0">
                <a:ln>
                  <a:noFill/>
                </a:ln>
                <a:solidFill>
                  <a:srgbClr val="000000"/>
                </a:solidFill>
                <a:effectLst/>
                <a:uLnTx/>
                <a:uFillTx/>
              </a:rPr>
              <a:t>O presente trabalho caracteriza-se como uma pesquisa de natureza qualitativa, com enfoque exploratório e descritivo, voltada à análise das práticas e fundamentos da Justiça Restaurativa enquanto alternativa à punição tradicional. A escolha por essa abordagem decorre da necessidade de compreender o fenômeno jurídico e social não apenas em seus aspectos normativos, mas também em sua dimensão ética e transformadora, observando como o diálogo e a reparação podem substituir a lógica punitiva tradicional (Gil, 2008).</a:t>
            </a:r>
          </a:p>
          <a:p>
            <a:pPr marL="0" marR="0" lvl="0" indent="0" algn="just" defTabSz="914400" rtl="0" eaLnBrk="1" fontAlgn="base" latinLnBrk="0" hangingPunct="1">
              <a:lnSpc>
                <a:spcPct val="100000"/>
              </a:lnSpc>
              <a:spcBef>
                <a:spcPct val="0"/>
              </a:spcBef>
              <a:spcAft>
                <a:spcPct val="0"/>
              </a:spcAft>
              <a:buClrTx/>
              <a:buSzTx/>
              <a:buFontTx/>
              <a:buNone/>
              <a:tabLst/>
              <a:defRPr/>
            </a:pPr>
            <a:r>
              <a:rPr lang="pt-BR" sz="3800" dirty="0">
                <a:solidFill>
                  <a:srgbClr val="000000"/>
                </a:solidFill>
              </a:rPr>
              <a:t>	Para a interpretação dos materiais selecionados, adotou-se a técnica de análise de conteúdo de base qualitativa, conforme Bardin (2011). Essa metodologia permitiu organizar e interpretar as informações a partir de categorias temáticas. Como: punição, encarceramento e justiça restaurativa, facilitando a identificação de padrões e contradições no tratamento dado ao tema pelos autores estudados.</a:t>
            </a:r>
          </a:p>
        </p:txBody>
      </p:sp>
    </p:spTree>
    <p:extLst>
      <p:ext uri="{BB962C8B-B14F-4D97-AF65-F5344CB8AC3E}">
        <p14:creationId xmlns:p14="http://schemas.microsoft.com/office/powerpoint/2010/main" val="1096373297"/>
      </p:ext>
    </p:extLst>
  </p:cSld>
  <p:clrMapOvr>
    <a:masterClrMapping/>
  </p:clrMapOvr>
</p:sld>
</file>

<file path=ppt/theme/theme1.xml><?xml version="1.0" encoding="utf-8"?>
<a:theme xmlns:a="http://schemas.openxmlformats.org/drawingml/2006/main" name="Design padrão">
  <a:themeElements>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sign padrão">
      <a:majorFont>
        <a:latin typeface="Arial"/>
        <a:ea typeface=""/>
        <a:cs typeface=""/>
      </a:majorFont>
      <a:minorFont>
        <a:latin typeface="Arial"/>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21175" rtl="0" eaLnBrk="1" fontAlgn="base" latinLnBrk="0" hangingPunct="1">
          <a:lnSpc>
            <a:spcPct val="100000"/>
          </a:lnSpc>
          <a:spcBef>
            <a:spcPct val="0"/>
          </a:spcBef>
          <a:spcAft>
            <a:spcPct val="0"/>
          </a:spcAft>
          <a:buClrTx/>
          <a:buSzTx/>
          <a:buFontTx/>
          <a:buNone/>
          <a:tabLst/>
          <a:defRPr kumimoji="0" lang="pt-BR" sz="85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21175" rtl="0" eaLnBrk="1" fontAlgn="base" latinLnBrk="0" hangingPunct="1">
          <a:lnSpc>
            <a:spcPct val="100000"/>
          </a:lnSpc>
          <a:spcBef>
            <a:spcPct val="0"/>
          </a:spcBef>
          <a:spcAft>
            <a:spcPct val="0"/>
          </a:spcAft>
          <a:buClrTx/>
          <a:buSzTx/>
          <a:buFontTx/>
          <a:buNone/>
          <a:tabLst/>
          <a:defRPr kumimoji="0" lang="pt-BR" sz="8500" b="0" i="0" u="none" strike="noStrike" cap="none" normalizeH="0" baseline="0" smtClean="0">
            <a:ln>
              <a:noFill/>
            </a:ln>
            <a:solidFill>
              <a:schemeClr val="tx1"/>
            </a:solidFill>
            <a:effectLst/>
            <a:latin typeface="Arial" charset="0"/>
          </a:defRPr>
        </a:defPPr>
      </a:lstStyle>
    </a:lnDef>
  </a:objectDefaults>
  <a:extraClrSchemeLst>
    <a:extraClrScheme>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sign padrã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sign padrã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sign padrã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sign padrã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sign padrã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sign padrã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sign padrã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sign padrã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sign padrã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sign padrã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sign padrã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2293</TotalTime>
  <Words>1223</Words>
  <Application>Microsoft Office PowerPoint</Application>
  <PresentationFormat>Personalizar</PresentationFormat>
  <Paragraphs>31</Paragraphs>
  <Slides>1</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1</vt:i4>
      </vt:variant>
    </vt:vector>
  </HeadingPairs>
  <TitlesOfParts>
    <vt:vector size="4" baseType="lpstr">
      <vt:lpstr>Arial</vt:lpstr>
      <vt:lpstr>Times New Roman</vt:lpstr>
      <vt:lpstr>Design padrão</vt:lpstr>
      <vt:lpstr>Apresentação do PowerPoint</vt:lpstr>
    </vt:vector>
  </TitlesOfParts>
  <Company>UFC - Universidade Federal do Ceará</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Prof. Fernando Pinheiro</dc:creator>
  <cp:lastModifiedBy>hc.costa.helania@gmail.com</cp:lastModifiedBy>
  <cp:revision>109</cp:revision>
  <dcterms:created xsi:type="dcterms:W3CDTF">2009-08-05T17:04:46Z</dcterms:created>
  <dcterms:modified xsi:type="dcterms:W3CDTF">2025-11-10T11:44:58Z</dcterms:modified>
</cp:coreProperties>
</file>