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7" r:id="rId2"/>
  </p:sldIdLst>
  <p:sldSz cx="32404050" cy="43205400"/>
  <p:notesSz cx="6858000" cy="9144000"/>
  <p:defaultTextStyle>
    <a:defPPr>
      <a:defRPr lang="pt-BR"/>
    </a:defPPr>
    <a:lvl1pPr algn="l" rtl="0" fontAlgn="base">
      <a:spcBef>
        <a:spcPct val="0"/>
      </a:spcBef>
      <a:spcAft>
        <a:spcPct val="0"/>
      </a:spcAft>
      <a:defRPr sz="8500" kern="1200">
        <a:solidFill>
          <a:schemeClr val="tx1"/>
        </a:solidFill>
        <a:latin typeface="Arial" pitchFamily="34" charset="0"/>
        <a:ea typeface="+mn-ea"/>
        <a:cs typeface="+mn-cs"/>
      </a:defRPr>
    </a:lvl1pPr>
    <a:lvl2pPr marL="457200" algn="l" rtl="0" fontAlgn="base">
      <a:spcBef>
        <a:spcPct val="0"/>
      </a:spcBef>
      <a:spcAft>
        <a:spcPct val="0"/>
      </a:spcAft>
      <a:defRPr sz="8500" kern="1200">
        <a:solidFill>
          <a:schemeClr val="tx1"/>
        </a:solidFill>
        <a:latin typeface="Arial" pitchFamily="34" charset="0"/>
        <a:ea typeface="+mn-ea"/>
        <a:cs typeface="+mn-cs"/>
      </a:defRPr>
    </a:lvl2pPr>
    <a:lvl3pPr marL="914400" algn="l" rtl="0" fontAlgn="base">
      <a:spcBef>
        <a:spcPct val="0"/>
      </a:spcBef>
      <a:spcAft>
        <a:spcPct val="0"/>
      </a:spcAft>
      <a:defRPr sz="8500" kern="1200">
        <a:solidFill>
          <a:schemeClr val="tx1"/>
        </a:solidFill>
        <a:latin typeface="Arial" pitchFamily="34" charset="0"/>
        <a:ea typeface="+mn-ea"/>
        <a:cs typeface="+mn-cs"/>
      </a:defRPr>
    </a:lvl3pPr>
    <a:lvl4pPr marL="1371600" algn="l" rtl="0" fontAlgn="base">
      <a:spcBef>
        <a:spcPct val="0"/>
      </a:spcBef>
      <a:spcAft>
        <a:spcPct val="0"/>
      </a:spcAft>
      <a:defRPr sz="8500" kern="1200">
        <a:solidFill>
          <a:schemeClr val="tx1"/>
        </a:solidFill>
        <a:latin typeface="Arial" pitchFamily="34" charset="0"/>
        <a:ea typeface="+mn-ea"/>
        <a:cs typeface="+mn-cs"/>
      </a:defRPr>
    </a:lvl4pPr>
    <a:lvl5pPr marL="1828800" algn="l" rtl="0" fontAlgn="base">
      <a:spcBef>
        <a:spcPct val="0"/>
      </a:spcBef>
      <a:spcAft>
        <a:spcPct val="0"/>
      </a:spcAft>
      <a:defRPr sz="8500" kern="1200">
        <a:solidFill>
          <a:schemeClr val="tx1"/>
        </a:solidFill>
        <a:latin typeface="Arial" pitchFamily="34" charset="0"/>
        <a:ea typeface="+mn-ea"/>
        <a:cs typeface="+mn-cs"/>
      </a:defRPr>
    </a:lvl5pPr>
    <a:lvl6pPr marL="2286000" algn="l" defTabSz="914400" rtl="0" eaLnBrk="1" latinLnBrk="0" hangingPunct="1">
      <a:defRPr sz="8500" kern="1200">
        <a:solidFill>
          <a:schemeClr val="tx1"/>
        </a:solidFill>
        <a:latin typeface="Arial" pitchFamily="34" charset="0"/>
        <a:ea typeface="+mn-ea"/>
        <a:cs typeface="+mn-cs"/>
      </a:defRPr>
    </a:lvl6pPr>
    <a:lvl7pPr marL="2743200" algn="l" defTabSz="914400" rtl="0" eaLnBrk="1" latinLnBrk="0" hangingPunct="1">
      <a:defRPr sz="8500" kern="1200">
        <a:solidFill>
          <a:schemeClr val="tx1"/>
        </a:solidFill>
        <a:latin typeface="Arial" pitchFamily="34" charset="0"/>
        <a:ea typeface="+mn-ea"/>
        <a:cs typeface="+mn-cs"/>
      </a:defRPr>
    </a:lvl7pPr>
    <a:lvl8pPr marL="3200400" algn="l" defTabSz="914400" rtl="0" eaLnBrk="1" latinLnBrk="0" hangingPunct="1">
      <a:defRPr sz="8500" kern="1200">
        <a:solidFill>
          <a:schemeClr val="tx1"/>
        </a:solidFill>
        <a:latin typeface="Arial" pitchFamily="34" charset="0"/>
        <a:ea typeface="+mn-ea"/>
        <a:cs typeface="+mn-cs"/>
      </a:defRPr>
    </a:lvl8pPr>
    <a:lvl9pPr marL="3657600" algn="l" defTabSz="914400" rtl="0" eaLnBrk="1" latinLnBrk="0" hangingPunct="1">
      <a:defRPr sz="85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1020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343B"/>
    <a:srgbClr val="FF5658"/>
    <a:srgbClr val="D6543E"/>
    <a:srgbClr val="EC9A98"/>
    <a:srgbClr val="DB6A57"/>
    <a:srgbClr val="700000"/>
    <a:srgbClr val="29AB05"/>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0A15C55-8517-42AA-B614-E9B94910E393}" styleName="Estilo Médio 2 - Ênfas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4815" autoAdjust="0"/>
    <p:restoredTop sz="94364" autoAdjust="0"/>
  </p:normalViewPr>
  <p:slideViewPr>
    <p:cSldViewPr>
      <p:cViewPr>
        <p:scale>
          <a:sx n="30" d="100"/>
          <a:sy n="30" d="100"/>
        </p:scale>
        <p:origin x="936" y="24"/>
      </p:cViewPr>
      <p:guideLst>
        <p:guide orient="horz" pos="13608"/>
        <p:guide pos="10206"/>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970" y="54"/>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id="{9C3F6B62-C67F-6B3A-3FCE-A2246A32BED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a:extLst>
              <a:ext uri="{FF2B5EF4-FFF2-40B4-BE49-F238E27FC236}">
                <a16:creationId xmlns:a16="http://schemas.microsoft.com/office/drawing/2014/main" id="{52D421E7-DEFD-1723-CDCF-926BAE635DC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A4EF40-6485-452F-956A-577D94EB0FA0}" type="datetimeFigureOut">
              <a:rPr lang="pt-BR" smtClean="0"/>
              <a:t>12/11/2025</a:t>
            </a:fld>
            <a:endParaRPr lang="pt-BR"/>
          </a:p>
        </p:txBody>
      </p:sp>
      <p:sp>
        <p:nvSpPr>
          <p:cNvPr id="4" name="Espaço Reservado para Rodapé 3">
            <a:extLst>
              <a:ext uri="{FF2B5EF4-FFF2-40B4-BE49-F238E27FC236}">
                <a16:creationId xmlns:a16="http://schemas.microsoft.com/office/drawing/2014/main" id="{3148702E-D62F-ACFE-D841-500CFD171E0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a:extLst>
              <a:ext uri="{FF2B5EF4-FFF2-40B4-BE49-F238E27FC236}">
                <a16:creationId xmlns:a16="http://schemas.microsoft.com/office/drawing/2014/main" id="{F38206A9-4FDB-5853-F8F1-D8B859A748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1BA978-9B6F-48FA-BF5C-AC3B8242E57D}" type="slidenum">
              <a:rPr lang="pt-BR" smtClean="0"/>
              <a:t>‹nº›</a:t>
            </a:fld>
            <a:endParaRPr lang="pt-BR"/>
          </a:p>
        </p:txBody>
      </p:sp>
    </p:spTree>
    <p:extLst>
      <p:ext uri="{BB962C8B-B14F-4D97-AF65-F5344CB8AC3E}">
        <p14:creationId xmlns:p14="http://schemas.microsoft.com/office/powerpoint/2010/main" val="40787795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D5C897-A567-8DF1-C27F-ACAABB037A61}"/>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C2713CE3-55EB-B43F-1CAC-749F6EAA3ED4}"/>
              </a:ext>
            </a:extLst>
          </p:cNvPr>
          <p:cNvSpPr>
            <a:spLocks noGrp="1"/>
          </p:cNvSpPr>
          <p:nvPr>
            <p:ph type="dt" sz="half" idx="10"/>
          </p:nvPr>
        </p:nvSpPr>
        <p:spPr/>
        <p:txBody>
          <a:bodyPr/>
          <a:lstStyle/>
          <a:p>
            <a:pPr>
              <a:defRPr/>
            </a:pPr>
            <a:endParaRPr lang="pt-BR"/>
          </a:p>
        </p:txBody>
      </p:sp>
      <p:sp>
        <p:nvSpPr>
          <p:cNvPr id="4" name="Espaço Reservado para Rodapé 3">
            <a:extLst>
              <a:ext uri="{FF2B5EF4-FFF2-40B4-BE49-F238E27FC236}">
                <a16:creationId xmlns:a16="http://schemas.microsoft.com/office/drawing/2014/main" id="{D24DB5A5-6709-8224-6EF9-53DD6EC157AF}"/>
              </a:ext>
            </a:extLst>
          </p:cNvPr>
          <p:cNvSpPr>
            <a:spLocks noGrp="1"/>
          </p:cNvSpPr>
          <p:nvPr>
            <p:ph type="ftr" sz="quarter" idx="11"/>
          </p:nvPr>
        </p:nvSpPr>
        <p:spPr/>
        <p:txBody>
          <a:bodyPr/>
          <a:lstStyle/>
          <a:p>
            <a:pPr>
              <a:defRPr/>
            </a:pPr>
            <a:endParaRPr lang="pt-BR"/>
          </a:p>
        </p:txBody>
      </p:sp>
      <p:sp>
        <p:nvSpPr>
          <p:cNvPr id="5" name="Espaço Reservado para Número de Slide 4">
            <a:extLst>
              <a:ext uri="{FF2B5EF4-FFF2-40B4-BE49-F238E27FC236}">
                <a16:creationId xmlns:a16="http://schemas.microsoft.com/office/drawing/2014/main" id="{B358BC14-1E6A-EB4B-136B-23DBFD144D17}"/>
              </a:ext>
            </a:extLst>
          </p:cNvPr>
          <p:cNvSpPr>
            <a:spLocks noGrp="1"/>
          </p:cNvSpPr>
          <p:nvPr>
            <p:ph type="sldNum" sz="quarter" idx="12"/>
          </p:nvPr>
        </p:nvSpPr>
        <p:spPr/>
        <p:txBody>
          <a:bodyPr/>
          <a:lstStyle/>
          <a:p>
            <a:pPr>
              <a:defRPr/>
            </a:pPr>
            <a:fld id="{6E90FC6F-B3B1-45A0-9D82-07D928996230}" type="slidenum">
              <a:rPr lang="pt-BR" smtClean="0"/>
              <a:pPr>
                <a:defRPr/>
              </a:pPr>
              <a:t>‹nº›</a:t>
            </a:fld>
            <a:endParaRPr lang="pt-BR"/>
          </a:p>
        </p:txBody>
      </p:sp>
    </p:spTree>
    <p:extLst>
      <p:ext uri="{BB962C8B-B14F-4D97-AF65-F5344CB8AC3E}">
        <p14:creationId xmlns:p14="http://schemas.microsoft.com/office/powerpoint/2010/main" val="147131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pic>
        <p:nvPicPr>
          <p:cNvPr id="9" name="Imagem 8" descr="Uma imagem contendo Interface gráfica do usuário&#10;&#10;O conteúdo gerado por IA pode estar incorreto.">
            <a:extLst>
              <a:ext uri="{FF2B5EF4-FFF2-40B4-BE49-F238E27FC236}">
                <a16:creationId xmlns:a16="http://schemas.microsoft.com/office/drawing/2014/main" id="{35E7E913-D425-D32D-0C36-9DCDFC3DEEFD}"/>
              </a:ext>
            </a:extLst>
          </p:cNvPr>
          <p:cNvPicPr>
            <a:picLocks noChangeAspect="1"/>
          </p:cNvPicPr>
          <p:nvPr userDrawn="1"/>
        </p:nvPicPr>
        <p:blipFill>
          <a:blip r:embed="rId2">
            <a:extLst>
              <a:ext uri="{28A0092B-C50C-407E-A947-70E740481C1C}">
                <a14:useLocalDpi xmlns:a14="http://schemas.microsoft.com/office/drawing/2010/main" val="0"/>
              </a:ext>
            </a:extLst>
          </a:blip>
          <a:srcRect t="1529" r="1530" b="123"/>
          <a:stretch>
            <a:fillRect/>
          </a:stretch>
        </p:blipFill>
        <p:spPr>
          <a:xfrm>
            <a:off x="225" y="300"/>
            <a:ext cx="32436220" cy="43205400"/>
          </a:xfrm>
          <a:prstGeom prst="rect">
            <a:avLst/>
          </a:prstGeom>
        </p:spPr>
      </p:pic>
      <p:pic>
        <p:nvPicPr>
          <p:cNvPr id="8" name="Imagem 7" descr="Uma imagem contendo Interface gráfica do usuário&#10;&#10;O conteúdo gerado por IA pode estar incorreto.">
            <a:extLst>
              <a:ext uri="{FF2B5EF4-FFF2-40B4-BE49-F238E27FC236}">
                <a16:creationId xmlns:a16="http://schemas.microsoft.com/office/drawing/2014/main" id="{F7DCE147-7A35-9D56-AB94-770F4E6C7D78}"/>
              </a:ext>
            </a:extLst>
          </p:cNvPr>
          <p:cNvPicPr>
            <a:picLocks noChangeAspect="1"/>
          </p:cNvPicPr>
          <p:nvPr userDrawn="1"/>
        </p:nvPicPr>
        <p:blipFill>
          <a:blip r:embed="rId2">
            <a:extLst>
              <a:ext uri="{28A0092B-C50C-407E-A947-70E740481C1C}">
                <a14:useLocalDpi xmlns:a14="http://schemas.microsoft.com/office/drawing/2010/main" val="0"/>
              </a:ext>
            </a:extLst>
          </a:blip>
          <a:srcRect l="93" t="85969" r="1438" b="1883"/>
          <a:stretch>
            <a:fillRect/>
          </a:stretch>
        </p:blipFill>
        <p:spPr>
          <a:xfrm>
            <a:off x="225" y="37876508"/>
            <a:ext cx="32436220" cy="5337276"/>
          </a:xfrm>
          <a:prstGeom prst="rect">
            <a:avLst/>
          </a:prstGeom>
        </p:spPr>
      </p:pic>
      <p:sp>
        <p:nvSpPr>
          <p:cNvPr id="2" name="Título 1"/>
          <p:cNvSpPr>
            <a:spLocks noGrp="1"/>
          </p:cNvSpPr>
          <p:nvPr>
            <p:ph type="title"/>
          </p:nvPr>
        </p:nvSpPr>
        <p:spPr>
          <a:xfrm>
            <a:off x="1620838" y="815975"/>
            <a:ext cx="29162375" cy="7200900"/>
          </a:xfrm>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10CC6B39-6F47-4908-B2AC-9BF47D74F4E4}"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0838" y="1730375"/>
            <a:ext cx="29162375" cy="7200900"/>
          </a:xfrm>
          <a:prstGeom prst="rect">
            <a:avLst/>
          </a:prstGeom>
          <a:noFill/>
          <a:ln w="9525">
            <a:noFill/>
            <a:miter lim="800000"/>
            <a:headEnd/>
            <a:tailEnd/>
          </a:ln>
        </p:spPr>
        <p:txBody>
          <a:bodyPr vert="horz" wrap="square" lIns="432054" tIns="216027" rIns="432054" bIns="216027" numCol="1" anchor="ctr" anchorCtr="0" compatLnSpc="1">
            <a:prstTxWarp prst="textNoShape">
              <a:avLst/>
            </a:prstTxWarp>
          </a:bodyPr>
          <a:lstStyle/>
          <a:p>
            <a:pPr lvl="0"/>
            <a:r>
              <a:rPr lang="pt-BR"/>
              <a:t>Clique para editar o estilo do título mestre</a:t>
            </a:r>
          </a:p>
        </p:txBody>
      </p:sp>
      <p:sp>
        <p:nvSpPr>
          <p:cNvPr id="1027" name="Rectangle 3"/>
          <p:cNvSpPr>
            <a:spLocks noGrp="1" noChangeArrowheads="1"/>
          </p:cNvSpPr>
          <p:nvPr>
            <p:ph type="body" idx="1"/>
          </p:nvPr>
        </p:nvSpPr>
        <p:spPr bwMode="auto">
          <a:xfrm>
            <a:off x="1620838" y="10080625"/>
            <a:ext cx="29162375" cy="28514675"/>
          </a:xfrm>
          <a:prstGeom prst="rect">
            <a:avLst/>
          </a:prstGeom>
          <a:noFill/>
          <a:ln w="9525">
            <a:noFill/>
            <a:miter lim="800000"/>
            <a:headEnd/>
            <a:tailEnd/>
          </a:ln>
        </p:spPr>
        <p:txBody>
          <a:bodyPr vert="horz" wrap="square" lIns="432054" tIns="216027" rIns="432054" bIns="216027" numCol="1" anchor="t" anchorCtr="0" compatLnSpc="1">
            <a:prstTxWarp prst="textNoShape">
              <a:avLst/>
            </a:prstTxWarp>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1028" name="Rectangle 4"/>
          <p:cNvSpPr>
            <a:spLocks noGrp="1" noChangeArrowheads="1"/>
          </p:cNvSpPr>
          <p:nvPr>
            <p:ph type="dt" sz="half" idx="2"/>
          </p:nvPr>
        </p:nvSpPr>
        <p:spPr bwMode="auto">
          <a:xfrm>
            <a:off x="1620838" y="39344600"/>
            <a:ext cx="7559675"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defRPr sz="6600">
                <a:latin typeface="Arial" pitchFamily="34" charset="0"/>
              </a:defRPr>
            </a:lvl1pPr>
          </a:lstStyle>
          <a:p>
            <a:pPr>
              <a:defRPr/>
            </a:pPr>
            <a:endParaRPr lang="pt-BR"/>
          </a:p>
        </p:txBody>
      </p:sp>
      <p:sp>
        <p:nvSpPr>
          <p:cNvPr id="1029" name="Rectangle 5"/>
          <p:cNvSpPr>
            <a:spLocks noGrp="1" noChangeArrowheads="1"/>
          </p:cNvSpPr>
          <p:nvPr>
            <p:ph type="ftr" sz="quarter" idx="3"/>
          </p:nvPr>
        </p:nvSpPr>
        <p:spPr bwMode="auto">
          <a:xfrm>
            <a:off x="11071225" y="39344600"/>
            <a:ext cx="10261600"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lgn="ctr">
              <a:defRPr sz="6600">
                <a:latin typeface="Arial" pitchFamily="34" charset="0"/>
              </a:defRPr>
            </a:lvl1pPr>
          </a:lstStyle>
          <a:p>
            <a:pPr>
              <a:defRPr/>
            </a:pPr>
            <a:endParaRPr lang="pt-BR"/>
          </a:p>
        </p:txBody>
      </p:sp>
      <p:sp>
        <p:nvSpPr>
          <p:cNvPr id="1030" name="Rectangle 6"/>
          <p:cNvSpPr>
            <a:spLocks noGrp="1" noChangeArrowheads="1"/>
          </p:cNvSpPr>
          <p:nvPr>
            <p:ph type="sldNum" sz="quarter" idx="4"/>
          </p:nvPr>
        </p:nvSpPr>
        <p:spPr bwMode="auto">
          <a:xfrm>
            <a:off x="23223538" y="39344600"/>
            <a:ext cx="7559675"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lgn="r">
              <a:defRPr sz="6600">
                <a:latin typeface="Arial" pitchFamily="34" charset="0"/>
              </a:defRPr>
            </a:lvl1pPr>
          </a:lstStyle>
          <a:p>
            <a:pPr>
              <a:defRPr/>
            </a:pPr>
            <a:fld id="{6E90FC6F-B3B1-45A0-9D82-07D928996230}"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651" r:id="rId1"/>
    <p:sldLayoutId id="2147483650" r:id="rId2"/>
  </p:sldLayoutIdLst>
  <p:txStyles>
    <p:titleStyle>
      <a:lvl1pPr algn="ctr" defTabSz="4321175" rtl="0" eaLnBrk="0" fontAlgn="base" hangingPunct="0">
        <a:spcBef>
          <a:spcPct val="0"/>
        </a:spcBef>
        <a:spcAft>
          <a:spcPct val="0"/>
        </a:spcAft>
        <a:defRPr sz="20800">
          <a:solidFill>
            <a:schemeClr val="tx2"/>
          </a:solidFill>
          <a:latin typeface="+mj-lt"/>
          <a:ea typeface="+mj-ea"/>
          <a:cs typeface="+mj-cs"/>
        </a:defRPr>
      </a:lvl1pPr>
      <a:lvl2pPr algn="ctr" defTabSz="4321175" rtl="0" eaLnBrk="0" fontAlgn="base" hangingPunct="0">
        <a:spcBef>
          <a:spcPct val="0"/>
        </a:spcBef>
        <a:spcAft>
          <a:spcPct val="0"/>
        </a:spcAft>
        <a:defRPr sz="20800">
          <a:solidFill>
            <a:schemeClr val="tx2"/>
          </a:solidFill>
          <a:latin typeface="Arial" charset="0"/>
        </a:defRPr>
      </a:lvl2pPr>
      <a:lvl3pPr algn="ctr" defTabSz="4321175" rtl="0" eaLnBrk="0" fontAlgn="base" hangingPunct="0">
        <a:spcBef>
          <a:spcPct val="0"/>
        </a:spcBef>
        <a:spcAft>
          <a:spcPct val="0"/>
        </a:spcAft>
        <a:defRPr sz="20800">
          <a:solidFill>
            <a:schemeClr val="tx2"/>
          </a:solidFill>
          <a:latin typeface="Arial" charset="0"/>
        </a:defRPr>
      </a:lvl3pPr>
      <a:lvl4pPr algn="ctr" defTabSz="4321175" rtl="0" eaLnBrk="0" fontAlgn="base" hangingPunct="0">
        <a:spcBef>
          <a:spcPct val="0"/>
        </a:spcBef>
        <a:spcAft>
          <a:spcPct val="0"/>
        </a:spcAft>
        <a:defRPr sz="20800">
          <a:solidFill>
            <a:schemeClr val="tx2"/>
          </a:solidFill>
          <a:latin typeface="Arial" charset="0"/>
        </a:defRPr>
      </a:lvl4pPr>
      <a:lvl5pPr algn="ctr" defTabSz="4321175" rtl="0" eaLnBrk="0" fontAlgn="base" hangingPunct="0">
        <a:spcBef>
          <a:spcPct val="0"/>
        </a:spcBef>
        <a:spcAft>
          <a:spcPct val="0"/>
        </a:spcAft>
        <a:defRPr sz="20800">
          <a:solidFill>
            <a:schemeClr val="tx2"/>
          </a:solidFill>
          <a:latin typeface="Arial" charset="0"/>
        </a:defRPr>
      </a:lvl5pPr>
      <a:lvl6pPr marL="457200" algn="ctr" defTabSz="4321175" rtl="0" fontAlgn="base">
        <a:spcBef>
          <a:spcPct val="0"/>
        </a:spcBef>
        <a:spcAft>
          <a:spcPct val="0"/>
        </a:spcAft>
        <a:defRPr sz="20800">
          <a:solidFill>
            <a:schemeClr val="tx2"/>
          </a:solidFill>
          <a:latin typeface="Arial" charset="0"/>
        </a:defRPr>
      </a:lvl6pPr>
      <a:lvl7pPr marL="914400" algn="ctr" defTabSz="4321175" rtl="0" fontAlgn="base">
        <a:spcBef>
          <a:spcPct val="0"/>
        </a:spcBef>
        <a:spcAft>
          <a:spcPct val="0"/>
        </a:spcAft>
        <a:defRPr sz="20800">
          <a:solidFill>
            <a:schemeClr val="tx2"/>
          </a:solidFill>
          <a:latin typeface="Arial" charset="0"/>
        </a:defRPr>
      </a:lvl7pPr>
      <a:lvl8pPr marL="1371600" algn="ctr" defTabSz="4321175" rtl="0" fontAlgn="base">
        <a:spcBef>
          <a:spcPct val="0"/>
        </a:spcBef>
        <a:spcAft>
          <a:spcPct val="0"/>
        </a:spcAft>
        <a:defRPr sz="20800">
          <a:solidFill>
            <a:schemeClr val="tx2"/>
          </a:solidFill>
          <a:latin typeface="Arial" charset="0"/>
        </a:defRPr>
      </a:lvl8pPr>
      <a:lvl9pPr marL="1828800" algn="ctr" defTabSz="4321175" rtl="0" fontAlgn="base">
        <a:spcBef>
          <a:spcPct val="0"/>
        </a:spcBef>
        <a:spcAft>
          <a:spcPct val="0"/>
        </a:spcAft>
        <a:defRPr sz="20800">
          <a:solidFill>
            <a:schemeClr val="tx2"/>
          </a:solidFill>
          <a:latin typeface="Arial" charset="0"/>
        </a:defRPr>
      </a:lvl9pPr>
    </p:titleStyle>
    <p:bodyStyle>
      <a:lvl1pPr marL="1620838" indent="-1620838" algn="l" defTabSz="4321175" rtl="0" eaLnBrk="0" fontAlgn="base" hangingPunct="0">
        <a:spcBef>
          <a:spcPct val="20000"/>
        </a:spcBef>
        <a:spcAft>
          <a:spcPct val="0"/>
        </a:spcAft>
        <a:buChar char="•"/>
        <a:defRPr sz="15100">
          <a:solidFill>
            <a:schemeClr val="tx1"/>
          </a:solidFill>
          <a:latin typeface="+mn-lt"/>
          <a:ea typeface="+mn-ea"/>
          <a:cs typeface="+mn-cs"/>
        </a:defRPr>
      </a:lvl1pPr>
      <a:lvl2pPr marL="3509963" indent="-1349375" algn="l" defTabSz="4321175" rtl="0" eaLnBrk="0" fontAlgn="base" hangingPunct="0">
        <a:spcBef>
          <a:spcPct val="20000"/>
        </a:spcBef>
        <a:spcAft>
          <a:spcPct val="0"/>
        </a:spcAft>
        <a:buChar char="–"/>
        <a:defRPr sz="13200">
          <a:solidFill>
            <a:schemeClr val="tx1"/>
          </a:solidFill>
          <a:latin typeface="+mn-lt"/>
        </a:defRPr>
      </a:lvl2pPr>
      <a:lvl3pPr marL="5400675" indent="-1079500" algn="l" defTabSz="4321175" rtl="0" eaLnBrk="0" fontAlgn="base" hangingPunct="0">
        <a:spcBef>
          <a:spcPct val="20000"/>
        </a:spcBef>
        <a:spcAft>
          <a:spcPct val="0"/>
        </a:spcAft>
        <a:buChar char="•"/>
        <a:defRPr sz="11300">
          <a:solidFill>
            <a:schemeClr val="tx1"/>
          </a:solidFill>
          <a:latin typeface="+mn-lt"/>
        </a:defRPr>
      </a:lvl3pPr>
      <a:lvl4pPr marL="7561263" indent="-1081088" algn="l" defTabSz="4321175" rtl="0" eaLnBrk="0" fontAlgn="base" hangingPunct="0">
        <a:spcBef>
          <a:spcPct val="20000"/>
        </a:spcBef>
        <a:spcAft>
          <a:spcPct val="0"/>
        </a:spcAft>
        <a:buChar char="–"/>
        <a:defRPr sz="9500">
          <a:solidFill>
            <a:schemeClr val="tx1"/>
          </a:solidFill>
          <a:latin typeface="+mn-lt"/>
        </a:defRPr>
      </a:lvl4pPr>
      <a:lvl5pPr marL="9721850" indent="-1081088" algn="l" defTabSz="4321175" rtl="0" eaLnBrk="0" fontAlgn="base" hangingPunct="0">
        <a:spcBef>
          <a:spcPct val="20000"/>
        </a:spcBef>
        <a:spcAft>
          <a:spcPct val="0"/>
        </a:spcAft>
        <a:buChar char="»"/>
        <a:defRPr sz="9500">
          <a:solidFill>
            <a:schemeClr val="tx1"/>
          </a:solidFill>
          <a:latin typeface="+mn-lt"/>
        </a:defRPr>
      </a:lvl5pPr>
      <a:lvl6pPr marL="10179050" indent="-1081088" algn="l" defTabSz="4321175" rtl="0" fontAlgn="base">
        <a:spcBef>
          <a:spcPct val="20000"/>
        </a:spcBef>
        <a:spcAft>
          <a:spcPct val="0"/>
        </a:spcAft>
        <a:buChar char="»"/>
        <a:defRPr sz="9500">
          <a:solidFill>
            <a:schemeClr val="tx1"/>
          </a:solidFill>
          <a:latin typeface="+mn-lt"/>
        </a:defRPr>
      </a:lvl6pPr>
      <a:lvl7pPr marL="10636250" indent="-1081088" algn="l" defTabSz="4321175" rtl="0" fontAlgn="base">
        <a:spcBef>
          <a:spcPct val="20000"/>
        </a:spcBef>
        <a:spcAft>
          <a:spcPct val="0"/>
        </a:spcAft>
        <a:buChar char="»"/>
        <a:defRPr sz="9500">
          <a:solidFill>
            <a:schemeClr val="tx1"/>
          </a:solidFill>
          <a:latin typeface="+mn-lt"/>
        </a:defRPr>
      </a:lvl7pPr>
      <a:lvl8pPr marL="11093450" indent="-1081088" algn="l" defTabSz="4321175" rtl="0" fontAlgn="base">
        <a:spcBef>
          <a:spcPct val="20000"/>
        </a:spcBef>
        <a:spcAft>
          <a:spcPct val="0"/>
        </a:spcAft>
        <a:buChar char="»"/>
        <a:defRPr sz="9500">
          <a:solidFill>
            <a:schemeClr val="tx1"/>
          </a:solidFill>
          <a:latin typeface="+mn-lt"/>
        </a:defRPr>
      </a:lvl8pPr>
      <a:lvl9pPr marL="11550650" indent="-1081088" algn="l" defTabSz="4321175" rtl="0" fontAlgn="base">
        <a:spcBef>
          <a:spcPct val="20000"/>
        </a:spcBef>
        <a:spcAft>
          <a:spcPct val="0"/>
        </a:spcAft>
        <a:buChar char="»"/>
        <a:defRPr sz="95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0">
            <a:extLst>
              <a:ext uri="{FF2B5EF4-FFF2-40B4-BE49-F238E27FC236}">
                <a16:creationId xmlns:a16="http://schemas.microsoft.com/office/drawing/2014/main" id="{54BF8EDE-4B63-4AD0-A301-54521546345D}"/>
              </a:ext>
            </a:extLst>
          </p:cNvPr>
          <p:cNvSpPr txBox="1">
            <a:spLocks noChangeArrowheads="1"/>
          </p:cNvSpPr>
          <p:nvPr/>
        </p:nvSpPr>
        <p:spPr bwMode="auto">
          <a:xfrm>
            <a:off x="761049" y="11085428"/>
            <a:ext cx="14141841" cy="13018949"/>
          </a:xfrm>
          <a:prstGeom prst="rect">
            <a:avLst/>
          </a:prstGeom>
          <a:noFill/>
          <a:ln w="9525">
            <a:noFill/>
            <a:miter lim="800000"/>
            <a:headEnd/>
            <a:tailEnd/>
          </a:ln>
        </p:spPr>
        <p:txBody>
          <a:bodyPr wrap="square">
            <a:spAutoFit/>
          </a:bodyPr>
          <a:lstStyle/>
          <a:p>
            <a:pPr indent="714375" algn="just"/>
            <a:r>
              <a:rPr lang="pt-BR" sz="4000" dirty="0"/>
              <a:t>O diabetes mellitus tipo 2 (DM2) é uma doença metabólica crônica caracterizada pela resistência à insulina e pela deficiência relativa de sua secreção, resultando em hiperglicemia persistente. Configura-se como uma das principais Doenças Crônicas Não Transmissíveis (DCNT) e um relevante problema de saúde pública, sobretudo entre idosos (Santos et al., 2021). No Brasil, mais de 16 milhões de pessoas convivem com DM2, sendo os idosos os mais afetados por alterações fisiológicas e múltiplas comorbidades (Costa et al., 2022).</a:t>
            </a:r>
          </a:p>
          <a:p>
            <a:pPr indent="714375" algn="just"/>
            <a:r>
              <a:rPr lang="pt-BR" sz="4000" dirty="0"/>
              <a:t>Na Atenção Primária à Saúde (APS), o cuidado deve ir além do tratamento medicamentoso, incluindo educação em saúde, incentivo ao autocuidado e acompanhamento multiprofissional. A enfermagem exerce papel central nesse processo, promovendo a adesão terapêutica e a vigilância em saúde (Souza, Borges, 2024). Contudo, fatores como poli farmácia, baixa escolaridade e acesso limitado aos serviços dificultam a adesão (Melo et al., 2021). Este estudo analisa as estratégias da APS no cuidado ao idoso com DM2, destacando o papel da enfermagem e as práticas voltadas ao autocuidado.</a:t>
            </a:r>
          </a:p>
        </p:txBody>
      </p:sp>
      <p:sp>
        <p:nvSpPr>
          <p:cNvPr id="7" name="Text Box 71">
            <a:extLst>
              <a:ext uri="{FF2B5EF4-FFF2-40B4-BE49-F238E27FC236}">
                <a16:creationId xmlns:a16="http://schemas.microsoft.com/office/drawing/2014/main" id="{F616F8B7-0C66-45AF-8FFE-4021BD976EEF}"/>
              </a:ext>
            </a:extLst>
          </p:cNvPr>
          <p:cNvSpPr txBox="1">
            <a:spLocks noChangeArrowheads="1"/>
          </p:cNvSpPr>
          <p:nvPr/>
        </p:nvSpPr>
        <p:spPr bwMode="auto">
          <a:xfrm>
            <a:off x="746912" y="25027707"/>
            <a:ext cx="13963001" cy="11172289"/>
          </a:xfrm>
          <a:prstGeom prst="rect">
            <a:avLst/>
          </a:prstGeom>
          <a:noFill/>
          <a:ln w="9525">
            <a:noFill/>
            <a:miter lim="800000"/>
            <a:headEnd/>
            <a:tailEnd/>
          </a:ln>
        </p:spPr>
        <p:txBody>
          <a:bodyPr wrap="square">
            <a:spAutoFit/>
          </a:bodyPr>
          <a:lstStyle/>
          <a:p>
            <a:pPr algn="just"/>
            <a:r>
              <a:rPr lang="pt-BR" sz="4000" dirty="0"/>
              <a:t>	Trata-se de uma revisão integrativa da literatura, de caráter descritivo, voltada à identificação e análise das principais estratégias de manejo do DM2 em idosos na Atenção Primária à Saúde (APS). A busca foi realizada nas bases SciELO e BVS, entre maio e junho de 2025, com os descritores “Autocuidado”, “Adesão Terapêutica”, “Educação em Saúde” e “Promoção da Saúde”, combinados pelos operadores booleanos AND e OR.</a:t>
            </a:r>
          </a:p>
          <a:p>
            <a:pPr algn="just"/>
            <a:r>
              <a:rPr lang="pt-BR" sz="4000" dirty="0"/>
              <a:t>	Foram incluídos artigos completos em português, publicados entre 2018 e junho de 2025, que abordassem o manejo do DM2 em idosos na APS, e excluídos duplicatas, resumos, teses, dissertações e estudos sem relevância temática. Dos 212 artigos encontrados, 65 foram selecionados para leitura completa, e 7 atenderam plenamente aos critérios de inclusão. A análise, conduzida de forma descritiva e temática, agrupou os resultados em três eixos: papel da enfermagem, adesão terapêutica e promoção do autocuidado.</a:t>
            </a:r>
          </a:p>
        </p:txBody>
      </p:sp>
      <p:sp>
        <p:nvSpPr>
          <p:cNvPr id="9" name="Rectangle 11">
            <a:extLst>
              <a:ext uri="{FF2B5EF4-FFF2-40B4-BE49-F238E27FC236}">
                <a16:creationId xmlns:a16="http://schemas.microsoft.com/office/drawing/2014/main" id="{02861A76-219C-4585-813E-028F69C6504F}"/>
              </a:ext>
            </a:extLst>
          </p:cNvPr>
          <p:cNvSpPr>
            <a:spLocks noChangeArrowheads="1"/>
          </p:cNvSpPr>
          <p:nvPr/>
        </p:nvSpPr>
        <p:spPr bwMode="auto">
          <a:xfrm>
            <a:off x="2195937" y="3968242"/>
            <a:ext cx="28010892" cy="1816407"/>
          </a:xfrm>
          <a:prstGeom prst="rect">
            <a:avLst/>
          </a:prstGeom>
          <a:noFill/>
          <a:ln w="9525">
            <a:noFill/>
            <a:miter lim="800000"/>
            <a:headEnd/>
            <a:tailEnd/>
          </a:ln>
        </p:spPr>
        <p:txBody>
          <a:bodyPr wrap="square" lIns="213872" tIns="106940" rIns="213872" bIns="106940" anchor="ctr">
            <a:spAutoFit/>
          </a:bodyPr>
          <a:lstStyle/>
          <a:p>
            <a:pPr algn="ctr" defTabSz="1354138"/>
            <a:r>
              <a:rPr lang="pt-BR" sz="5200" b="1" dirty="0"/>
              <a:t>MANEJO DA DIABETES MELLITUS TIPO 2 EM PESSOAS IDOSAS NA ATENÇAO PRIMARIA À SAÚDE</a:t>
            </a:r>
            <a:r>
              <a:rPr lang="pt-BR" sz="5200" b="1" baseline="30000" dirty="0"/>
              <a:t>(1)</a:t>
            </a:r>
            <a:r>
              <a:rPr lang="pt-BR" sz="5200" b="1" dirty="0"/>
              <a:t> </a:t>
            </a:r>
          </a:p>
        </p:txBody>
      </p:sp>
      <p:sp>
        <p:nvSpPr>
          <p:cNvPr id="12" name="Rectangle 36">
            <a:extLst>
              <a:ext uri="{FF2B5EF4-FFF2-40B4-BE49-F238E27FC236}">
                <a16:creationId xmlns:a16="http://schemas.microsoft.com/office/drawing/2014/main" id="{9762D7DB-01FB-43CD-AF9F-2097153DE967}"/>
              </a:ext>
            </a:extLst>
          </p:cNvPr>
          <p:cNvSpPr>
            <a:spLocks noChangeArrowheads="1"/>
          </p:cNvSpPr>
          <p:nvPr/>
        </p:nvSpPr>
        <p:spPr bwMode="auto">
          <a:xfrm>
            <a:off x="1696858" y="5887250"/>
            <a:ext cx="29514609" cy="1277273"/>
          </a:xfrm>
          <a:prstGeom prst="rect">
            <a:avLst/>
          </a:prstGeom>
          <a:noFill/>
          <a:ln w="9525">
            <a:noFill/>
            <a:miter lim="800000"/>
            <a:headEnd/>
            <a:tailEnd/>
          </a:ln>
        </p:spPr>
        <p:txBody>
          <a:bodyPr wrap="square" anchor="ctr">
            <a:spAutoFit/>
          </a:bodyPr>
          <a:lstStyle/>
          <a:p>
            <a:pPr algn="ctr"/>
            <a:r>
              <a:rPr lang="pt-BR" sz="3700" b="1" dirty="0"/>
              <a:t>Maria Clara de Oliveira Silva</a:t>
            </a:r>
            <a:r>
              <a:rPr lang="pt-BR" sz="4000" b="1" baseline="30000" dirty="0"/>
              <a:t> (2)</a:t>
            </a:r>
            <a:r>
              <a:rPr lang="pt-BR" sz="3700" b="1" dirty="0"/>
              <a:t>; Francisco </a:t>
            </a:r>
            <a:r>
              <a:rPr lang="pt-BR" sz="3700" b="1" dirty="0" err="1"/>
              <a:t>Iagor</a:t>
            </a:r>
            <a:r>
              <a:rPr lang="pt-BR" sz="3700" b="1" dirty="0"/>
              <a:t> Fonseca Mesquita</a:t>
            </a:r>
            <a:r>
              <a:rPr lang="pt-BR" sz="4000" b="1" baseline="30000" dirty="0"/>
              <a:t> (3)</a:t>
            </a:r>
            <a:r>
              <a:rPr lang="pt-BR" sz="3700" b="1" dirty="0"/>
              <a:t>; Lídia Hadija Alves de Souza</a:t>
            </a:r>
            <a:r>
              <a:rPr lang="pt-BR" sz="4000" b="1" baseline="30000" dirty="0"/>
              <a:t> (4)</a:t>
            </a:r>
            <a:r>
              <a:rPr lang="pt-BR" sz="3700" b="1" dirty="0"/>
              <a:t>; Ana Larissa Fontes Fernandes</a:t>
            </a:r>
            <a:r>
              <a:rPr lang="pt-BR" sz="4000" b="1" baseline="30000" dirty="0"/>
              <a:t> (5)</a:t>
            </a:r>
            <a:r>
              <a:rPr lang="pt-BR" sz="3700" b="1" dirty="0"/>
              <a:t>; </a:t>
            </a:r>
            <a:r>
              <a:rPr lang="pt-BR" sz="3700" b="1" dirty="0" err="1"/>
              <a:t>Migna</a:t>
            </a:r>
            <a:r>
              <a:rPr lang="pt-BR" sz="3700" b="1" dirty="0"/>
              <a:t> </a:t>
            </a:r>
            <a:r>
              <a:rPr lang="pt-BR" sz="3700" b="1" dirty="0" err="1"/>
              <a:t>Jucy</a:t>
            </a:r>
            <a:r>
              <a:rPr lang="pt-BR" sz="3700" b="1" dirty="0"/>
              <a:t> Marques da Silva</a:t>
            </a:r>
            <a:r>
              <a:rPr lang="pt-BR" sz="4000" b="1" baseline="30000" dirty="0"/>
              <a:t> (6)</a:t>
            </a:r>
            <a:r>
              <a:rPr lang="pt-BR" sz="3700" b="1" dirty="0"/>
              <a:t>.</a:t>
            </a:r>
            <a:endParaRPr lang="pt-BR" sz="3700" b="1" baseline="30000" dirty="0"/>
          </a:p>
        </p:txBody>
      </p:sp>
      <p:sp>
        <p:nvSpPr>
          <p:cNvPr id="13" name="Rectangle 37">
            <a:hlinkClick r:id="" action="ppaction://noaction"/>
            <a:extLst>
              <a:ext uri="{FF2B5EF4-FFF2-40B4-BE49-F238E27FC236}">
                <a16:creationId xmlns:a16="http://schemas.microsoft.com/office/drawing/2014/main" id="{7F0BD91F-E4B8-4951-A636-11F295717875}"/>
              </a:ext>
            </a:extLst>
          </p:cNvPr>
          <p:cNvSpPr>
            <a:spLocks noChangeArrowheads="1"/>
          </p:cNvSpPr>
          <p:nvPr/>
        </p:nvSpPr>
        <p:spPr bwMode="auto">
          <a:xfrm>
            <a:off x="2177681" y="7380704"/>
            <a:ext cx="29514609" cy="2308324"/>
          </a:xfrm>
          <a:prstGeom prst="rect">
            <a:avLst/>
          </a:prstGeom>
          <a:noFill/>
          <a:ln w="9525">
            <a:noFill/>
            <a:miter lim="800000"/>
            <a:headEnd/>
            <a:tailEnd/>
          </a:ln>
        </p:spPr>
        <p:txBody>
          <a:bodyPr wrap="square" anchor="ctr">
            <a:spAutoFit/>
          </a:bodyPr>
          <a:lstStyle/>
          <a:p>
            <a:pPr algn="ctr"/>
            <a:r>
              <a:rPr lang="pt-BR" sz="3600" baseline="30000" dirty="0"/>
              <a:t>(1) Trabalho desenvolvido no Programa de Iniciação Científica (PIC) da Faculdade Evolução Alto Oeste Potiguar - FACEP; </a:t>
            </a:r>
          </a:p>
          <a:p>
            <a:pPr algn="ctr"/>
            <a:r>
              <a:rPr lang="pt-BR" sz="3600" baseline="30000" dirty="0"/>
              <a:t>(2) Estudante; Faculdade Evolução do Alto Oeste Potiguar (FACEP); Pau dos Ferros, Rio Grande do Norte; clara28092019@gmail.com </a:t>
            </a:r>
          </a:p>
          <a:p>
            <a:pPr algn="ctr"/>
            <a:r>
              <a:rPr lang="pt-BR" sz="3600" baseline="30000" dirty="0"/>
              <a:t>(3) Estudante; Faculdade Evolução do Alto Oeste Potiguar (FACEP); Antônio Martins Fonseca Mesquita, Rio Grande do Norte; fcoiagor26@gmail.com </a:t>
            </a:r>
          </a:p>
          <a:p>
            <a:pPr algn="ctr"/>
            <a:r>
              <a:rPr lang="pt-BR" sz="3600" baseline="30000" dirty="0"/>
              <a:t>(4)Estudante; Faculdade Evolução do Alto Oeste Potiguar (FACEP); Encanto, Rio Grande do Norte; hadijasouzaofc@gmail.com</a:t>
            </a:r>
          </a:p>
          <a:p>
            <a:pPr algn="ctr"/>
            <a:r>
              <a:rPr lang="pt-BR" sz="3600" baseline="30000" dirty="0"/>
              <a:t>(5)Estudante, Faculdade Evolução do Alto Oeste Potiguar (FACEP); Encanto, Rio Grande do Norte; analarissaff2021@gmail.com; </a:t>
            </a:r>
          </a:p>
          <a:p>
            <a:pPr algn="ctr"/>
            <a:r>
              <a:rPr lang="pt-BR" sz="3600" baseline="30000" dirty="0"/>
              <a:t>(6)Professora; Faculdade Evolução do Alto Oeste Potiguar (FACEP); Pau dos Ferros, Rio Grande do Norte; mignajucyviursap@gmail.com</a:t>
            </a:r>
          </a:p>
        </p:txBody>
      </p:sp>
      <p:sp>
        <p:nvSpPr>
          <p:cNvPr id="14" name="Text Box 50">
            <a:extLst>
              <a:ext uri="{FF2B5EF4-FFF2-40B4-BE49-F238E27FC236}">
                <a16:creationId xmlns:a16="http://schemas.microsoft.com/office/drawing/2014/main" id="{EF4AC6AA-91AD-4B06-A109-43053C69075A}"/>
              </a:ext>
            </a:extLst>
          </p:cNvPr>
          <p:cNvSpPr txBox="1">
            <a:spLocks noChangeArrowheads="1"/>
          </p:cNvSpPr>
          <p:nvPr/>
        </p:nvSpPr>
        <p:spPr bwMode="auto">
          <a:xfrm>
            <a:off x="761049" y="9982138"/>
            <a:ext cx="14141841" cy="923330"/>
          </a:xfrm>
          <a:prstGeom prst="rect">
            <a:avLst/>
          </a:prstGeom>
          <a:solidFill>
            <a:srgbClr val="700000"/>
          </a:solidFill>
          <a:ln>
            <a:solidFill>
              <a:srgbClr val="00B0F0"/>
            </a:solidFill>
          </a:ln>
          <a:scene3d>
            <a:camera prst="orthographicFront">
              <a:rot lat="0" lon="0" rev="0"/>
            </a:camera>
            <a:lightRig rig="threePt" dir="t">
              <a:rot lat="0" lon="0" rev="1200000"/>
            </a:lightRig>
          </a:scene3d>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INTRODUÇÃO</a:t>
            </a:r>
          </a:p>
        </p:txBody>
      </p:sp>
      <p:sp>
        <p:nvSpPr>
          <p:cNvPr id="15" name="Text Box 50">
            <a:extLst>
              <a:ext uri="{FF2B5EF4-FFF2-40B4-BE49-F238E27FC236}">
                <a16:creationId xmlns:a16="http://schemas.microsoft.com/office/drawing/2014/main" id="{E3689FFC-64D7-4DA2-9BF3-20E6580B7010}"/>
              </a:ext>
            </a:extLst>
          </p:cNvPr>
          <p:cNvSpPr txBox="1">
            <a:spLocks noChangeArrowheads="1"/>
          </p:cNvSpPr>
          <p:nvPr/>
        </p:nvSpPr>
        <p:spPr bwMode="auto">
          <a:xfrm>
            <a:off x="761049" y="24104377"/>
            <a:ext cx="13934728" cy="92333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MATERIAL E MÉTODOS</a:t>
            </a:r>
          </a:p>
        </p:txBody>
      </p:sp>
      <p:sp>
        <p:nvSpPr>
          <p:cNvPr id="16" name="Text Box 50">
            <a:extLst>
              <a:ext uri="{FF2B5EF4-FFF2-40B4-BE49-F238E27FC236}">
                <a16:creationId xmlns:a16="http://schemas.microsoft.com/office/drawing/2014/main" id="{024A9D89-3D6E-4BD5-A783-2ADEAAD34881}"/>
              </a:ext>
            </a:extLst>
          </p:cNvPr>
          <p:cNvSpPr txBox="1">
            <a:spLocks noChangeArrowheads="1"/>
          </p:cNvSpPr>
          <p:nvPr/>
        </p:nvSpPr>
        <p:spPr bwMode="auto">
          <a:xfrm>
            <a:off x="16180689" y="9976108"/>
            <a:ext cx="15624245" cy="914400"/>
          </a:xfrm>
          <a:prstGeom prst="rect">
            <a:avLst/>
          </a:prstGeom>
          <a:solidFill>
            <a:srgbClr val="700000"/>
          </a:solidFill>
          <a:ln/>
          <a:scene3d>
            <a:camera prst="orthographicFront">
              <a:rot lat="0" lon="0" rev="0"/>
            </a:camera>
            <a:lightRig rig="threePt" dir="t">
              <a:rot lat="0" lon="0" rev="1200000"/>
            </a:lightRig>
          </a:scene3d>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RESULTADOS E DISCUSSÃO</a:t>
            </a:r>
          </a:p>
        </p:txBody>
      </p:sp>
      <p:sp>
        <p:nvSpPr>
          <p:cNvPr id="17" name="Text Box 50">
            <a:extLst>
              <a:ext uri="{FF2B5EF4-FFF2-40B4-BE49-F238E27FC236}">
                <a16:creationId xmlns:a16="http://schemas.microsoft.com/office/drawing/2014/main" id="{A7139F29-3DF8-4134-AC8D-C9B712A2BC7D}"/>
              </a:ext>
            </a:extLst>
          </p:cNvPr>
          <p:cNvSpPr txBox="1">
            <a:spLocks noChangeArrowheads="1"/>
          </p:cNvSpPr>
          <p:nvPr/>
        </p:nvSpPr>
        <p:spPr bwMode="auto">
          <a:xfrm>
            <a:off x="16203498" y="24570507"/>
            <a:ext cx="15624245" cy="91440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CONCLUSÕES</a:t>
            </a:r>
          </a:p>
        </p:txBody>
      </p:sp>
      <p:sp>
        <p:nvSpPr>
          <p:cNvPr id="26" name="Text Box 50">
            <a:extLst>
              <a:ext uri="{FF2B5EF4-FFF2-40B4-BE49-F238E27FC236}">
                <a16:creationId xmlns:a16="http://schemas.microsoft.com/office/drawing/2014/main" id="{52FE3C8A-31FC-4CD6-A724-D2A52B07A899}"/>
              </a:ext>
            </a:extLst>
          </p:cNvPr>
          <p:cNvSpPr txBox="1">
            <a:spLocks noChangeArrowheads="1"/>
          </p:cNvSpPr>
          <p:nvPr/>
        </p:nvSpPr>
        <p:spPr bwMode="auto">
          <a:xfrm>
            <a:off x="16145786" y="33054106"/>
            <a:ext cx="15545951" cy="91440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PRINCIPAIS REFERÊNCIAS </a:t>
            </a:r>
          </a:p>
        </p:txBody>
      </p:sp>
      <p:sp>
        <p:nvSpPr>
          <p:cNvPr id="27" name="Retângulo 26">
            <a:extLst>
              <a:ext uri="{FF2B5EF4-FFF2-40B4-BE49-F238E27FC236}">
                <a16:creationId xmlns:a16="http://schemas.microsoft.com/office/drawing/2014/main" id="{92644735-3187-4419-B178-1CD3BB610E91}"/>
              </a:ext>
            </a:extLst>
          </p:cNvPr>
          <p:cNvSpPr/>
          <p:nvPr/>
        </p:nvSpPr>
        <p:spPr>
          <a:xfrm>
            <a:off x="16201383" y="34071107"/>
            <a:ext cx="15545951" cy="7248138"/>
          </a:xfrm>
          <a:prstGeom prst="rect">
            <a:avLst/>
          </a:prstGeom>
        </p:spPr>
        <p:txBody>
          <a:bodyPr wrap="square">
            <a:spAutoFit/>
          </a:bodyPr>
          <a:lstStyle/>
          <a:p>
            <a:pPr algn="just">
              <a:spcAft>
                <a:spcPts val="0"/>
              </a:spcAft>
            </a:pPr>
            <a:r>
              <a:rPr lang="pt-BR" sz="3100" dirty="0">
                <a:solidFill>
                  <a:srgbClr val="000000"/>
                </a:solidFill>
                <a:ea typeface="Times New Roman" panose="02020603050405020304" pitchFamily="18" charset="0"/>
              </a:rPr>
              <a:t>COSTA, D. S. et al. Fatores associados à adesão terapêutica em idosos diabéticos na atenção primária. Ciência &amp; Saúde Coletiva, 2022. Disponível em: https://www.scielo.br/j/</a:t>
            </a:r>
            <a:r>
              <a:rPr lang="pt-BR" sz="3100" dirty="0" err="1">
                <a:solidFill>
                  <a:srgbClr val="000000"/>
                </a:solidFill>
                <a:ea typeface="Times New Roman" panose="02020603050405020304" pitchFamily="18" charset="0"/>
              </a:rPr>
              <a:t>csc</a:t>
            </a:r>
            <a:r>
              <a:rPr lang="pt-BR" sz="3100" dirty="0">
                <a:solidFill>
                  <a:srgbClr val="000000"/>
                </a:solidFill>
                <a:ea typeface="Times New Roman" panose="02020603050405020304" pitchFamily="18" charset="0"/>
              </a:rPr>
              <a:t>/a/99bqQY6RQ4hjW43z36R8nnc/. Acesso em: 27 jun. 2025.</a:t>
            </a:r>
          </a:p>
          <a:p>
            <a:pPr algn="just">
              <a:spcAft>
                <a:spcPts val="0"/>
              </a:spcAft>
            </a:pPr>
            <a:endParaRPr lang="pt-BR" sz="3100" dirty="0">
              <a:solidFill>
                <a:srgbClr val="000000"/>
              </a:solidFill>
              <a:ea typeface="Times New Roman" panose="02020603050405020304" pitchFamily="18" charset="0"/>
            </a:endParaRPr>
          </a:p>
          <a:p>
            <a:pPr algn="just">
              <a:spcAft>
                <a:spcPts val="0"/>
              </a:spcAft>
            </a:pPr>
            <a:r>
              <a:rPr lang="pt-BR" sz="3100" dirty="0">
                <a:solidFill>
                  <a:srgbClr val="000000"/>
                </a:solidFill>
                <a:ea typeface="Times New Roman" panose="02020603050405020304" pitchFamily="18" charset="0"/>
              </a:rPr>
              <a:t>MELO, R. C. et al. Estratégias de adesão ao tratamento de longo prazo para pessoas adultas com diabetes mellitus tipo 2 na APS. Brasília: Fiocruz Brasília; Instituto de Saúde de São Paulo, 2021. 19 p. Disponível em: https://pesquisa.bvsalud.org/portal/</a:t>
            </a:r>
            <a:r>
              <a:rPr lang="pt-BR" sz="3100" dirty="0" err="1">
                <a:solidFill>
                  <a:srgbClr val="000000"/>
                </a:solidFill>
                <a:ea typeface="Times New Roman" panose="02020603050405020304" pitchFamily="18" charset="0"/>
              </a:rPr>
              <a:t>resource</a:t>
            </a:r>
            <a:r>
              <a:rPr lang="pt-BR" sz="3100" dirty="0">
                <a:solidFill>
                  <a:srgbClr val="000000"/>
                </a:solidFill>
                <a:ea typeface="Times New Roman" panose="02020603050405020304" pitchFamily="18" charset="0"/>
              </a:rPr>
              <a:t>/</a:t>
            </a:r>
            <a:r>
              <a:rPr lang="pt-BR" sz="3100" dirty="0" err="1">
                <a:solidFill>
                  <a:srgbClr val="000000"/>
                </a:solidFill>
                <a:ea typeface="Times New Roman" panose="02020603050405020304" pitchFamily="18" charset="0"/>
              </a:rPr>
              <a:t>pt</a:t>
            </a:r>
            <a:r>
              <a:rPr lang="pt-BR" sz="3100" dirty="0">
                <a:solidFill>
                  <a:srgbClr val="000000"/>
                </a:solidFill>
                <a:ea typeface="Times New Roman" panose="02020603050405020304" pitchFamily="18" charset="0"/>
              </a:rPr>
              <a:t>/biblio-1358445. Acesso em: 27 jun. 2025.</a:t>
            </a:r>
          </a:p>
          <a:p>
            <a:pPr algn="just">
              <a:spcAft>
                <a:spcPts val="0"/>
              </a:spcAft>
            </a:pPr>
            <a:endParaRPr lang="pt-BR" sz="3100" dirty="0">
              <a:solidFill>
                <a:srgbClr val="000000"/>
              </a:solidFill>
              <a:ea typeface="Times New Roman" panose="02020603050405020304" pitchFamily="18" charset="0"/>
            </a:endParaRPr>
          </a:p>
          <a:p>
            <a:pPr algn="just">
              <a:spcAft>
                <a:spcPts val="0"/>
              </a:spcAft>
            </a:pPr>
            <a:r>
              <a:rPr lang="pt-BR" sz="3100" dirty="0">
                <a:solidFill>
                  <a:srgbClr val="000000"/>
                </a:solidFill>
                <a:ea typeface="Times New Roman" panose="02020603050405020304" pitchFamily="18" charset="0"/>
              </a:rPr>
              <a:t>SOUZA, E. C.; BORGES, M. S. S. R.. Práticas educativas de enfermagem no tratamento de idosos com Diabetes Mellitus: uma revisão integrativa. Cadernos de Ensino e Pesquisa em Saúde, Porto Alegre, v. 4, n. 2, p. 74-89, 2024. Disponível em: https://revista.ghc.com.br/</a:t>
            </a:r>
            <a:r>
              <a:rPr lang="pt-BR" sz="3100" dirty="0" err="1">
                <a:solidFill>
                  <a:srgbClr val="000000"/>
                </a:solidFill>
                <a:ea typeface="Times New Roman" panose="02020603050405020304" pitchFamily="18" charset="0"/>
              </a:rPr>
              <a:t>index.php</a:t>
            </a:r>
            <a:r>
              <a:rPr lang="pt-BR" sz="3100" dirty="0">
                <a:solidFill>
                  <a:srgbClr val="000000"/>
                </a:solidFill>
                <a:ea typeface="Times New Roman" panose="02020603050405020304" pitchFamily="18" charset="0"/>
              </a:rPr>
              <a:t>/</a:t>
            </a:r>
            <a:r>
              <a:rPr lang="pt-BR" sz="3100" dirty="0" err="1">
                <a:solidFill>
                  <a:srgbClr val="000000"/>
                </a:solidFill>
                <a:ea typeface="Times New Roman" panose="02020603050405020304" pitchFamily="18" charset="0"/>
              </a:rPr>
              <a:t>cadernosdeensinoepesquisa</a:t>
            </a:r>
            <a:r>
              <a:rPr lang="pt-BR" sz="3100" dirty="0">
                <a:solidFill>
                  <a:srgbClr val="000000"/>
                </a:solidFill>
                <a:ea typeface="Times New Roman" panose="02020603050405020304" pitchFamily="18" charset="0"/>
              </a:rPr>
              <a:t>/</a:t>
            </a:r>
            <a:r>
              <a:rPr lang="pt-BR" sz="3100" dirty="0" err="1">
                <a:solidFill>
                  <a:srgbClr val="000000"/>
                </a:solidFill>
                <a:ea typeface="Times New Roman" panose="02020603050405020304" pitchFamily="18" charset="0"/>
              </a:rPr>
              <a:t>article</a:t>
            </a:r>
            <a:r>
              <a:rPr lang="pt-BR" sz="3100" dirty="0">
                <a:solidFill>
                  <a:srgbClr val="000000"/>
                </a:solidFill>
                <a:ea typeface="Times New Roman" panose="02020603050405020304" pitchFamily="18" charset="0"/>
              </a:rPr>
              <a:t>/</a:t>
            </a:r>
            <a:r>
              <a:rPr lang="pt-BR" sz="3100" dirty="0" err="1">
                <a:solidFill>
                  <a:srgbClr val="000000"/>
                </a:solidFill>
                <a:ea typeface="Times New Roman" panose="02020603050405020304" pitchFamily="18" charset="0"/>
              </a:rPr>
              <a:t>view</a:t>
            </a:r>
            <a:r>
              <a:rPr lang="pt-BR" sz="3100" dirty="0">
                <a:solidFill>
                  <a:srgbClr val="000000"/>
                </a:solidFill>
                <a:ea typeface="Times New Roman" panose="02020603050405020304" pitchFamily="18" charset="0"/>
              </a:rPr>
              <a:t>/461. Acesso em: 27 jun. 2025.</a:t>
            </a:r>
          </a:p>
        </p:txBody>
      </p:sp>
      <p:sp>
        <p:nvSpPr>
          <p:cNvPr id="42" name="Text Box 50">
            <a:extLst>
              <a:ext uri="{FF2B5EF4-FFF2-40B4-BE49-F238E27FC236}">
                <a16:creationId xmlns:a16="http://schemas.microsoft.com/office/drawing/2014/main" id="{41FE6084-B5B1-4376-9928-650B4F87ED43}"/>
              </a:ext>
            </a:extLst>
          </p:cNvPr>
          <p:cNvSpPr txBox="1">
            <a:spLocks noChangeArrowheads="1"/>
          </p:cNvSpPr>
          <p:nvPr/>
        </p:nvSpPr>
        <p:spPr bwMode="auto">
          <a:xfrm>
            <a:off x="16157714" y="11064341"/>
            <a:ext cx="15697202" cy="13634502"/>
          </a:xfrm>
          <a:prstGeom prst="rect">
            <a:avLst/>
          </a:prstGeom>
          <a:noFill/>
          <a:ln w="9525">
            <a:noFill/>
            <a:miter lim="800000"/>
            <a:headEnd/>
            <a:tailEnd/>
          </a:ln>
        </p:spPr>
        <p:txBody>
          <a:bodyPr wrap="square">
            <a:spAutoFit/>
          </a:bodyPr>
          <a:lstStyle/>
          <a:p>
            <a:pPr indent="714375" algn="just"/>
            <a:r>
              <a:rPr lang="pt-BR" sz="4000" dirty="0"/>
              <a:t>Os estudos evidenciam que a enfermagem tem papel central no manejo do DM2 em idosos, atuando na educação em saúde, no acompanhamento clínico e no acolhimento humanizado. Ações como grupos educativos, visitas domiciliares e monitoramento de indicadores mostraram-se eficazes para melhorar a adesão terapêutica e o controle glicêmico (Santos et al., 2021; Souza, Borges, 2024).</a:t>
            </a:r>
          </a:p>
          <a:p>
            <a:pPr indent="714375" algn="just"/>
            <a:r>
              <a:rPr lang="pt-BR" sz="4000" dirty="0"/>
              <a:t>Entretanto, desafios como sobrecarga das equipes, escassez de profissionais e falta de tempo para práticas educativas comprometem a qualidade do cuidado (Gonçalves et al., 2022). A adesão terapêutica é dificultada por esquecimento, efeitos colaterais e falta de apoio familiar, sendo eficazes estratégias baseadas em escuta ativa, planos individualizados e envolvimento dos cuidadores (Costa et al., 2022; Melo et al., 2021).</a:t>
            </a:r>
          </a:p>
          <a:p>
            <a:pPr indent="714375" algn="just"/>
            <a:r>
              <a:rPr lang="pt-BR" sz="4000" dirty="0"/>
              <a:t>A educação em saúde e o autocuidado apoiado fortalecem a autonomia do idoso e contribuem para o controle glicêmico e prevenção de complicações. Práticas adaptadas à realidade local, como oficinas e rodas de conversa, mostraram bons resultados (Bezerra et al., 2023; Gregório et al., 2022). </a:t>
            </a:r>
          </a:p>
          <a:p>
            <a:pPr indent="714375" algn="just"/>
            <a:r>
              <a:rPr lang="pt-BR" sz="4000" dirty="0"/>
              <a:t>Assim, o manejo efetivo do DM2 na APS requer integração entre equipe, paciente e comunidade, com destaque para o protagonismo da enfermagem no cuidado.</a:t>
            </a:r>
          </a:p>
        </p:txBody>
      </p:sp>
      <p:sp>
        <p:nvSpPr>
          <p:cNvPr id="18" name="Text Box 50">
            <a:extLst>
              <a:ext uri="{FF2B5EF4-FFF2-40B4-BE49-F238E27FC236}">
                <a16:creationId xmlns:a16="http://schemas.microsoft.com/office/drawing/2014/main" id="{C0C9E8E7-2D77-4469-B40A-F6C501F2BCA9}"/>
              </a:ext>
            </a:extLst>
          </p:cNvPr>
          <p:cNvSpPr txBox="1">
            <a:spLocks noChangeArrowheads="1"/>
          </p:cNvSpPr>
          <p:nvPr/>
        </p:nvSpPr>
        <p:spPr bwMode="auto">
          <a:xfrm>
            <a:off x="16202025" y="25575136"/>
            <a:ext cx="15697202" cy="7478970"/>
          </a:xfrm>
          <a:prstGeom prst="rect">
            <a:avLst/>
          </a:prstGeom>
          <a:noFill/>
          <a:ln w="9525">
            <a:noFill/>
            <a:miter lim="800000"/>
            <a:headEnd/>
            <a:tailEnd/>
          </a:ln>
        </p:spPr>
        <p:txBody>
          <a:bodyPr wrap="square">
            <a:spAutoFit/>
          </a:bodyPr>
          <a:lstStyle/>
          <a:p>
            <a:pPr algn="just"/>
            <a:r>
              <a:rPr lang="pt-BR" sz="4000" dirty="0"/>
              <a:t>	O manejo do DM2 em idosos na Atenção Primária à Saúde é um desafio que exige abordagem multidisciplinar e contínua. As evidências ressaltam o papel central da enfermagem na coordenação do cuidado, educação em saúde e promoção do autocuidado.</a:t>
            </a:r>
          </a:p>
          <a:p>
            <a:pPr algn="just"/>
            <a:r>
              <a:rPr lang="pt-BR" sz="4000" dirty="0"/>
              <a:t>	Ainda existem limitações estruturais, como falta de profissionais e tempo para atividades educativas, o que prejudica a adesão terapêutica. Fortalecer a integração entre os níveis de atenção e capacitar as equipes é essencial.</a:t>
            </a:r>
          </a:p>
          <a:p>
            <a:pPr algn="just"/>
            <a:r>
              <a:rPr lang="pt-BR" sz="4000" dirty="0"/>
              <a:t>	Conclui-se que o cuidado ao idoso com DM2 requer empatia, vínculo e estratégias educativas adaptadas à realidade local, promovendo um cuidado mais humano e eficaz.</a:t>
            </a:r>
          </a:p>
        </p:txBody>
      </p:sp>
    </p:spTree>
    <p:extLst>
      <p:ext uri="{BB962C8B-B14F-4D97-AF65-F5344CB8AC3E}">
        <p14:creationId xmlns:p14="http://schemas.microsoft.com/office/powerpoint/2010/main" val="1096373297"/>
      </p:ext>
    </p:extLst>
  </p:cSld>
  <p:clrMapOvr>
    <a:masterClrMapping/>
  </p:clrMapOvr>
</p:sld>
</file>

<file path=ppt/theme/theme1.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
      </a:majorFont>
      <a:minorFont>
        <a:latin typeface="Arial"/>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21175" rtl="0" eaLnBrk="1" fontAlgn="base" latinLnBrk="0" hangingPunct="1">
          <a:lnSpc>
            <a:spcPct val="100000"/>
          </a:lnSpc>
          <a:spcBef>
            <a:spcPct val="0"/>
          </a:spcBef>
          <a:spcAft>
            <a:spcPct val="0"/>
          </a:spcAft>
          <a:buClrTx/>
          <a:buSzTx/>
          <a:buFontTx/>
          <a:buNone/>
          <a:tabLst/>
          <a:defRPr kumimoji="0" lang="pt-BR" sz="8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21175" rtl="0" eaLnBrk="1" fontAlgn="base" latinLnBrk="0" hangingPunct="1">
          <a:lnSpc>
            <a:spcPct val="100000"/>
          </a:lnSpc>
          <a:spcBef>
            <a:spcPct val="0"/>
          </a:spcBef>
          <a:spcAft>
            <a:spcPct val="0"/>
          </a:spcAft>
          <a:buClrTx/>
          <a:buSzTx/>
          <a:buFontTx/>
          <a:buNone/>
          <a:tabLst/>
          <a:defRPr kumimoji="0" lang="pt-BR" sz="8500" b="0" i="0" u="none" strike="noStrike" cap="none" normalizeH="0" baseline="0" smtClean="0">
            <a:ln>
              <a:noFill/>
            </a:ln>
            <a:solidFill>
              <a:schemeClr val="tx1"/>
            </a:solidFill>
            <a:effectLst/>
            <a:latin typeface="Arial" charset="0"/>
          </a:defRPr>
        </a:defPPr>
      </a:lstStyle>
    </a:lnDef>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2180</TotalTime>
  <Words>1139</Words>
  <Application>Microsoft Office PowerPoint</Application>
  <PresentationFormat>Personalizar</PresentationFormat>
  <Paragraphs>29</Paragraphs>
  <Slides>1</Slides>
  <Notes>0</Notes>
  <HiddenSlides>0</HiddenSlides>
  <MMClips>0</MMClips>
  <ScaleCrop>false</ScaleCrop>
  <HeadingPairs>
    <vt:vector size="6" baseType="variant">
      <vt:variant>
        <vt:lpstr>Fontes usadas</vt:lpstr>
      </vt:variant>
      <vt:variant>
        <vt:i4>1</vt:i4>
      </vt:variant>
      <vt:variant>
        <vt:lpstr>Tema</vt:lpstr>
      </vt:variant>
      <vt:variant>
        <vt:i4>1</vt:i4>
      </vt:variant>
      <vt:variant>
        <vt:lpstr>Títulos de slides</vt:lpstr>
      </vt:variant>
      <vt:variant>
        <vt:i4>1</vt:i4>
      </vt:variant>
    </vt:vector>
  </HeadingPairs>
  <TitlesOfParts>
    <vt:vector size="3" baseType="lpstr">
      <vt:lpstr>Arial</vt:lpstr>
      <vt:lpstr>Design padrão</vt:lpstr>
      <vt:lpstr>Apresentação do PowerPoint</vt:lpstr>
    </vt:vector>
  </TitlesOfParts>
  <Company>UFC - Universidade Federal do Ceará</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Prof. Fernando Pinheiro</dc:creator>
  <cp:lastModifiedBy>hadijastudies@gmail.com</cp:lastModifiedBy>
  <cp:revision>102</cp:revision>
  <dcterms:created xsi:type="dcterms:W3CDTF">2009-08-05T17:04:46Z</dcterms:created>
  <dcterms:modified xsi:type="dcterms:W3CDTF">2025-11-12T13:39:04Z</dcterms:modified>
</cp:coreProperties>
</file>