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7" d="100"/>
          <a:sy n="37" d="100"/>
        </p:scale>
        <p:origin x="1074" y="-400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1.globo.com/politica/noticia/2025/05/18/denuncias-de-abuso-e-exploracao-sexual-infantil-crescem-195percent-nos-ultimos-4-anos.ghtml" TargetMode="External"/><Relationship Id="rId2" Type="http://schemas.openxmlformats.org/officeDocument/2006/relationships/hyperlink" Target="https://www.tjce.jus.br/noticias/projeto-do-tjce-para-evitar-revitimizacao-de-criancas-e-adolescentes-e-reconhecido-no-5o-premio-prioridade-absoluta/?utm_source=chatgpt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809612"/>
            <a:ext cx="14141841" cy="10556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/>
            <a:r>
              <a:rPr lang="pt-BR" sz="4000" dirty="0"/>
              <a:t>	</a:t>
            </a:r>
            <a:r>
              <a:rPr lang="pt-BR" sz="4000" dirty="0"/>
              <a:t>Nos dias atuais, a violência se apresenta sob múltiplas formas — física, psicológica, moral, patrimonial e sexual — afetando diversos grupos sociais. Entre eles, crianças e adolescentes figuram como os mais vulneráveis, em razão de sua condição de desenvolvimento e da necessidade de proteção integral prevista na Constituição Federal e no Estatuto da Criança e do Adolescente (ECA). Nesse contexto, este estudo busca analisar como a atuação do sistema judiciário em casos de violência sexual pode contribuir para a </a:t>
            </a:r>
            <a:r>
              <a:rPr lang="pt-BR" sz="4000" dirty="0" err="1"/>
              <a:t>revitimização</a:t>
            </a:r>
            <a:r>
              <a:rPr lang="pt-BR" sz="4000" dirty="0"/>
              <a:t> das vítimas, agravando os danos psicológicos e emocionais decorrentes da violência sofrida. A pesquisa destaca a importância de uma abordagem humanizada e protetiva, que assegure às vítimas não apenas a punição dos agressores, mas também um processo judicial sensível e efetivo, promovendo reflexões essenciais para </a:t>
            </a:r>
            <a:r>
              <a:rPr lang="pt-BR" sz="4000" dirty="0" smtClean="0"/>
              <a:t>a aplicabilidade das normas existentes, evitando o ciclo da </a:t>
            </a:r>
            <a:r>
              <a:rPr lang="pt-BR" sz="4000" dirty="0" err="1" smtClean="0"/>
              <a:t>revitimização</a:t>
            </a:r>
            <a:r>
              <a:rPr lang="pt-BR" sz="4000" dirty="0" smtClean="0"/>
              <a:t>.</a:t>
            </a:r>
            <a:endParaRPr lang="pt-BR" sz="4000" dirty="0"/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498" y="24691279"/>
            <a:ext cx="13566780" cy="1117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/>
              <a:t>  A </a:t>
            </a:r>
            <a:r>
              <a:rPr lang="pt-BR" sz="4000" dirty="0"/>
              <a:t>pesquisa é de natureza básica, com abordagem qualitativa, caráter exploratório e método hipotético-dedutivo. Foi desenvolvida por meio de pesquisa bibliográfica, utilizando artigos, legislações e jurisprudências obtidos em bases como Google Acadêmico e </a:t>
            </a:r>
            <a:r>
              <a:rPr lang="pt-BR" sz="4000" dirty="0" err="1"/>
              <a:t>SciELO</a:t>
            </a:r>
            <a:r>
              <a:rPr lang="pt-BR" sz="4000" dirty="0"/>
              <a:t>. As análises foram realizadas a partir de conteúdos teóricos, buscando compreender a atuação do sistema judiciário em casos de violência sexual contra crianças e adolescentes e identificar falhas que contribuem para o processo de </a:t>
            </a:r>
            <a:r>
              <a:rPr lang="pt-BR" sz="4000" dirty="0" err="1"/>
              <a:t>revitimização</a:t>
            </a:r>
            <a:r>
              <a:rPr lang="pt-BR" sz="4000" dirty="0"/>
              <a:t>.</a:t>
            </a:r>
          </a:p>
          <a:p>
            <a:pPr algn="just"/>
            <a:r>
              <a:rPr lang="pt-BR" sz="4000" dirty="0" smtClean="0"/>
              <a:t>  </a:t>
            </a:r>
          </a:p>
          <a:p>
            <a:pPr algn="just"/>
            <a:r>
              <a:rPr lang="pt-BR" sz="4000" dirty="0"/>
              <a:t> </a:t>
            </a:r>
            <a:r>
              <a:rPr lang="pt-BR" sz="4000" dirty="0" smtClean="0"/>
              <a:t> A </a:t>
            </a:r>
            <a:r>
              <a:rPr lang="pt-BR" sz="4000" dirty="0"/>
              <a:t>escolha por uma abordagem qualitativa permitiu uma análise crítica e interpretativa das fontes consultadas, possibilitando identificar padrões e fragilidades nas práticas judiciais relacionadas ao tema. O método adotado favoreceu a formulação de reflexões e hipóteses voltadas à melhoria da condução desses casos e à promoção de um tratamento mais humanizado às vítimas.</a:t>
            </a:r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0555494"/>
            <a:ext cx="155459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endParaRPr lang="pt-BR" sz="4000" dirty="0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4254772"/>
            <a:ext cx="29883100" cy="18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 smtClean="0"/>
              <a:t>A REVITIMIZAÇÃO DE CRIANÇAS E ADOLESCENTES VÍTIMAS DE VIOLÊNCIA SEXUAL DIANTE DAS FALHAS ESTRUTURAIS DO SISTEMA JUDICIÁRIO </a:t>
            </a:r>
            <a:r>
              <a:rPr lang="pt-BR" sz="5200" baseline="30000" dirty="0" smtClean="0"/>
              <a:t>(1</a:t>
            </a:r>
            <a:r>
              <a:rPr lang="pt-BR" sz="5200" baseline="30000" dirty="0"/>
              <a:t>)</a:t>
            </a:r>
            <a:r>
              <a:rPr lang="pt-BR" sz="5200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4" y="6715916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dirty="0" err="1" smtClean="0"/>
              <a:t>Yanne</a:t>
            </a:r>
            <a:r>
              <a:rPr lang="pt-BR" sz="3700" b="1" dirty="0" smtClean="0"/>
              <a:t> Lara Gurgel Pinheiro </a:t>
            </a:r>
            <a:r>
              <a:rPr lang="pt-BR" sz="3700" baseline="30000" dirty="0" smtClean="0"/>
              <a:t>(2</a:t>
            </a:r>
            <a:r>
              <a:rPr lang="pt-BR" sz="3700" baseline="30000" dirty="0"/>
              <a:t>)</a:t>
            </a:r>
            <a:r>
              <a:rPr lang="pt-BR" sz="3700" b="1" dirty="0"/>
              <a:t>; </a:t>
            </a:r>
            <a:r>
              <a:rPr lang="pt-BR" sz="3700" b="1" dirty="0" smtClean="0"/>
              <a:t>Samara Aline Nunes de Freitas</a:t>
            </a:r>
            <a:r>
              <a:rPr lang="pt-BR" sz="3700" baseline="30000" dirty="0" smtClean="0"/>
              <a:t>(3</a:t>
            </a:r>
            <a:r>
              <a:rPr lang="pt-BR" sz="3700" baseline="30000" dirty="0"/>
              <a:t>)</a:t>
            </a:r>
            <a:r>
              <a:rPr lang="pt-BR" sz="3700" b="1" dirty="0"/>
              <a:t>; </a:t>
            </a:r>
            <a:r>
              <a:rPr lang="pt-BR" sz="3700" b="1" dirty="0" smtClean="0"/>
              <a:t>Vitoria </a:t>
            </a:r>
            <a:r>
              <a:rPr lang="pt-BR" sz="3700" b="1" dirty="0" err="1" smtClean="0"/>
              <a:t>Altanyely</a:t>
            </a:r>
            <a:r>
              <a:rPr lang="pt-BR" sz="3700" b="1" dirty="0" smtClean="0"/>
              <a:t> Silva Bezerra </a:t>
            </a:r>
            <a:r>
              <a:rPr lang="pt-BR" sz="3700" baseline="30000" dirty="0" smtClean="0"/>
              <a:t>(4</a:t>
            </a:r>
            <a:r>
              <a:rPr lang="pt-BR" sz="3700" baseline="30000" dirty="0"/>
              <a:t>)</a:t>
            </a:r>
            <a:r>
              <a:rPr lang="pt-BR" sz="3700" b="1" dirty="0"/>
              <a:t>; </a:t>
            </a:r>
            <a:r>
              <a:rPr lang="pt-BR" sz="3700" b="1" dirty="0" smtClean="0"/>
              <a:t>Leticia </a:t>
            </a:r>
            <a:r>
              <a:rPr lang="pt-BR" sz="3700" b="1" dirty="0" err="1" smtClean="0"/>
              <a:t>Emilly</a:t>
            </a:r>
            <a:r>
              <a:rPr lang="pt-BR" sz="3700" b="1" dirty="0" smtClean="0"/>
              <a:t> Almeida Cavalcante Alves</a:t>
            </a:r>
            <a:r>
              <a:rPr lang="pt-BR" sz="3700" baseline="30000" dirty="0" smtClean="0"/>
              <a:t>(5</a:t>
            </a:r>
            <a:r>
              <a:rPr lang="pt-BR" sz="3700" baseline="30000" dirty="0"/>
              <a:t>)</a:t>
            </a:r>
            <a:r>
              <a:rPr lang="pt-BR" sz="3700" b="1" dirty="0"/>
              <a:t>; </a:t>
            </a:r>
            <a:r>
              <a:rPr lang="pt-BR" sz="3700" b="1" dirty="0" smtClean="0"/>
              <a:t>Marcos Aurélio Holanda Guerra</a:t>
            </a:r>
            <a:r>
              <a:rPr lang="pt-BR" sz="3700" baseline="30000" dirty="0" smtClean="0"/>
              <a:t>(6</a:t>
            </a:r>
            <a:r>
              <a:rPr lang="pt-BR" sz="3700" baseline="30000" dirty="0"/>
              <a:t>)</a:t>
            </a:r>
            <a:r>
              <a:rPr lang="pt-BR" sz="3700" b="1" dirty="0"/>
              <a:t>.</a:t>
            </a:r>
            <a:endParaRPr lang="pt-BR" sz="3700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179" y="8175603"/>
            <a:ext cx="2801143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600" baseline="30000" dirty="0" smtClean="0"/>
              <a:t>(1) Trabalho desenvolvido no Programa de Iniciação Científica (PIC) da Faculdade Evolução Alto Oeste Potiguar; </a:t>
            </a:r>
          </a:p>
          <a:p>
            <a:pPr algn="ctr"/>
            <a:r>
              <a:rPr lang="pt-BR" sz="3600" baseline="30000" dirty="0" smtClean="0"/>
              <a:t>(2) Estudante da FACEP; Pau dos Ferros, Rio Grande do Norte;</a:t>
            </a:r>
          </a:p>
          <a:p>
            <a:pPr algn="ctr"/>
            <a:r>
              <a:rPr lang="pt-BR" sz="3600" baseline="30000" dirty="0" smtClean="0"/>
              <a:t>(3)Estudante da FACEP; Pau dos Ferros, Rio Grande do Norte;</a:t>
            </a:r>
          </a:p>
          <a:p>
            <a:pPr algn="ctr"/>
            <a:r>
              <a:rPr lang="pt-BR" sz="3600" baseline="30000" dirty="0" smtClean="0"/>
              <a:t>(4)Estudante </a:t>
            </a:r>
            <a:r>
              <a:rPr lang="pt-BR" sz="3600" baseline="30000" dirty="0"/>
              <a:t>da FACEP; Pau dos Ferros, Rio Grande do </a:t>
            </a:r>
            <a:r>
              <a:rPr lang="pt-BR" sz="3600" baseline="30000" dirty="0" smtClean="0"/>
              <a:t>Norte;</a:t>
            </a:r>
          </a:p>
          <a:p>
            <a:pPr algn="ctr"/>
            <a:r>
              <a:rPr lang="pt-BR" sz="3600" baseline="30000" dirty="0" smtClean="0"/>
              <a:t>(5)Estudante </a:t>
            </a:r>
            <a:r>
              <a:rPr lang="pt-BR" sz="3600" baseline="30000" dirty="0"/>
              <a:t>da FACEP; Pau dos Ferros, Rio Grande do </a:t>
            </a:r>
            <a:r>
              <a:rPr lang="pt-BR" sz="3600" baseline="30000" dirty="0" smtClean="0"/>
              <a:t>Norte</a:t>
            </a:r>
            <a:endParaRPr lang="pt-BR" sz="3600" baseline="30000" dirty="0"/>
          </a:p>
          <a:p>
            <a:pPr algn="ctr"/>
            <a:r>
              <a:rPr lang="pt-BR" sz="3600" baseline="30000" dirty="0" smtClean="0"/>
              <a:t>(6)Professor </a:t>
            </a:r>
            <a:r>
              <a:rPr lang="pt-BR" sz="3600" baseline="30000" dirty="0"/>
              <a:t>da FACEP; Pau dos Ferros, Rio Grande do Norte</a:t>
            </a:r>
            <a:endParaRPr lang="pt-BR" sz="3600" baseline="30000" dirty="0" smtClean="0"/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896" y="23187991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29473276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5235232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130559" y="36121015"/>
            <a:ext cx="1569720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000" dirty="0"/>
              <a:t>CRESWELL, J. W; CRESWELL, J. D. </a:t>
            </a:r>
            <a:r>
              <a:rPr lang="pt-BR" sz="3000" b="1" dirty="0"/>
              <a:t>Projeto de pesquisa</a:t>
            </a:r>
            <a:r>
              <a:rPr lang="pt-BR" sz="3000" dirty="0"/>
              <a:t>: métodos qualitativo, quantitativo e misto. 5. ed. Porto Alegre: Penso, 2021</a:t>
            </a:r>
          </a:p>
          <a:p>
            <a:endParaRPr lang="pt-BR" sz="3000" dirty="0">
              <a:solidFill>
                <a:srgbClr val="000000"/>
              </a:solidFill>
            </a:endParaRPr>
          </a:p>
          <a:p>
            <a:r>
              <a:rPr lang="pt-BR" sz="3000" dirty="0" smtClean="0"/>
              <a:t>TRIBUNAL </a:t>
            </a:r>
            <a:r>
              <a:rPr lang="pt-BR" sz="3000" dirty="0"/>
              <a:t>DE JUSTIÇA DO ESTADO DO CEARÁ (TJCE). </a:t>
            </a:r>
            <a:r>
              <a:rPr lang="pt-BR" sz="3000" b="1" dirty="0"/>
              <a:t>Projeto do TJCE para evitar </a:t>
            </a:r>
            <a:r>
              <a:rPr lang="pt-BR" sz="3000" b="1" dirty="0" err="1"/>
              <a:t>revitimização</a:t>
            </a:r>
            <a:r>
              <a:rPr lang="pt-BR" sz="3000" b="1" dirty="0"/>
              <a:t> de crianças e adolescentes é reconhecido no 5º Prêmio Prioridade Absoluta</a:t>
            </a:r>
            <a:r>
              <a:rPr lang="pt-BR" sz="3000" dirty="0"/>
              <a:t>. Fortaleza, 16 out. 2025. Disponível em: </a:t>
            </a:r>
            <a:r>
              <a:rPr lang="pt-BR" sz="3000" u="sng" dirty="0">
                <a:hlinkClick r:id="rId2"/>
              </a:rPr>
              <a:t>https://www.tjce.jus.br/noticias/projeto-do-tjce-para-evitar-revitimizacao-de-criancas-e-adolescentes-e-reconhecido-no-5o-premio-prioridade-absoluta/</a:t>
            </a:r>
            <a:r>
              <a:rPr lang="pt-BR" sz="3000" dirty="0"/>
              <a:t>. Acesso em: 30 out. 2025</a:t>
            </a:r>
          </a:p>
          <a:p>
            <a:pPr>
              <a:spcAft>
                <a:spcPts val="0"/>
              </a:spcAft>
            </a:pPr>
            <a:r>
              <a:rPr lang="pt-BR" sz="3000" dirty="0" smtClean="0"/>
              <a:t>YAMAGUTI</a:t>
            </a:r>
            <a:r>
              <a:rPr lang="pt-BR" sz="3000" dirty="0"/>
              <a:t>, Bruna. </a:t>
            </a:r>
            <a:r>
              <a:rPr lang="pt-BR" sz="3000" b="1" dirty="0"/>
              <a:t>Denúncias de abuso e exploração sexual infantil crescem 195% nos últimos 4 anos. G1</a:t>
            </a:r>
            <a:r>
              <a:rPr lang="pt-BR" sz="3000" dirty="0"/>
              <a:t>, Brasília, 18 de maio de 2025. Disponível em: </a:t>
            </a:r>
            <a:r>
              <a:rPr lang="pt-BR" sz="3000" u="sng" dirty="0">
                <a:hlinkClick r:id="rId3"/>
              </a:rPr>
              <a:t>https://g1.globo.com/politica/noticia/2025/05/18/denuncias-de-abuso-e-exploracao-sexual-infantil-crescem-195percent-nos-ultimos-4-anos.ghtml</a:t>
            </a:r>
            <a:r>
              <a:rPr lang="pt-BR" sz="3000" dirty="0"/>
              <a:t>. Acesso em: 28 out. 2025</a:t>
            </a:r>
          </a:p>
          <a:p>
            <a:pPr>
              <a:spcAft>
                <a:spcPts val="0"/>
              </a:spcAft>
            </a:pPr>
            <a:endParaRPr lang="pt-BR" sz="2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8" name="Oval 6">
            <a:extLst>
              <a:ext uri="{FF2B5EF4-FFF2-40B4-BE49-F238E27FC236}">
                <a16:creationId xmlns:a16="http://schemas.microsoft.com/office/drawing/2014/main" id="{053290D8-C466-4C0E-A90D-E2E9F27EA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422" y="22148993"/>
            <a:ext cx="3460593" cy="1157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DENÚNCIA</a:t>
            </a:r>
            <a:r>
              <a:rPr lang="pt-BR" sz="2000" dirty="0" smtClean="0"/>
              <a:t> </a:t>
            </a:r>
            <a:endParaRPr lang="pt-BR" sz="2000" dirty="0"/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1484" y="23715858"/>
            <a:ext cx="3277694" cy="9477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Disque 100</a:t>
            </a:r>
            <a:endParaRPr lang="pt-BR" sz="2000" b="1" dirty="0"/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E0E3B1C5-703A-4F31-A0F4-C743B2418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1329" y="20996009"/>
            <a:ext cx="13556778" cy="10793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r>
              <a:rPr lang="pt-BR" sz="3200" b="1" dirty="0" smtClean="0"/>
              <a:t>Fluxograma 01.</a:t>
            </a:r>
            <a:r>
              <a:rPr lang="pt-BR" sz="3200" dirty="0" smtClean="0"/>
              <a:t> </a:t>
            </a:r>
            <a:r>
              <a:rPr lang="pt-BR" sz="3200" dirty="0" smtClean="0"/>
              <a:t>Fluxograma dos procedimentos acarretados por denúncia à violência sexual de crianças e adolescentes.</a:t>
            </a:r>
            <a:endParaRPr lang="en-GB" sz="3200" dirty="0"/>
          </a:p>
        </p:txBody>
      </p:sp>
      <p:sp>
        <p:nvSpPr>
          <p:cNvPr id="42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0967" y="23803150"/>
            <a:ext cx="3884910" cy="10205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Conselho tutelar e delegacia </a:t>
            </a:r>
          </a:p>
          <a:p>
            <a:pPr algn="ctr"/>
            <a:r>
              <a:rPr lang="pt-BR" sz="2000" b="1" dirty="0"/>
              <a:t>c</a:t>
            </a:r>
            <a:r>
              <a:rPr lang="pt-BR" sz="2000" b="1" dirty="0" smtClean="0"/>
              <a:t>ompetente </a:t>
            </a:r>
            <a:endParaRPr lang="pt-BR" sz="2000" b="1" dirty="0"/>
          </a:p>
        </p:txBody>
      </p:sp>
      <p:sp>
        <p:nvSpPr>
          <p:cNvPr id="44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5337" y="26131725"/>
            <a:ext cx="3970540" cy="67727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Autoridade policial investiga </a:t>
            </a:r>
          </a:p>
        </p:txBody>
      </p:sp>
      <p:sp>
        <p:nvSpPr>
          <p:cNvPr id="45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2654" y="25487469"/>
            <a:ext cx="6250239" cy="12895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Abertura do inquérito (realização da oitiva, criança</a:t>
            </a:r>
          </a:p>
          <a:p>
            <a:pPr algn="ctr"/>
            <a:r>
              <a:rPr lang="pt-BR" sz="2000" b="1" dirty="0" smtClean="0"/>
              <a:t>é encaminhada à perícia e entre outros </a:t>
            </a:r>
          </a:p>
          <a:p>
            <a:pPr algn="ctr"/>
            <a:r>
              <a:rPr lang="pt-BR" sz="2000" b="1" dirty="0" smtClean="0"/>
              <a:t>procedimentos</a:t>
            </a:r>
            <a:endParaRPr lang="pt-BR" sz="2000" b="1" dirty="0"/>
          </a:p>
        </p:txBody>
      </p:sp>
      <p:sp>
        <p:nvSpPr>
          <p:cNvPr id="46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3595" y="27751361"/>
            <a:ext cx="6250239" cy="12895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Ministério Público oferecerá a denúncia do fato </a:t>
            </a:r>
          </a:p>
          <a:p>
            <a:pPr algn="ctr"/>
            <a:r>
              <a:rPr lang="pt-BR" sz="2000" b="1" dirty="0"/>
              <a:t>p</a:t>
            </a:r>
            <a:r>
              <a:rPr lang="pt-BR" sz="2000" b="1" dirty="0" smtClean="0"/>
              <a:t>ara o processamento da ação penal contra o </a:t>
            </a:r>
          </a:p>
          <a:p>
            <a:pPr algn="ctr"/>
            <a:r>
              <a:rPr lang="pt-BR" sz="2000" b="1" dirty="0"/>
              <a:t>a</a:t>
            </a:r>
            <a:r>
              <a:rPr lang="pt-BR" sz="2000" b="1" dirty="0" smtClean="0"/>
              <a:t>gressor</a:t>
            </a:r>
            <a:r>
              <a:rPr lang="pt-BR" sz="2000" b="1" dirty="0" smtClean="0"/>
              <a:t> (desencadeando o processo judicial)</a:t>
            </a:r>
            <a:endParaRPr lang="pt-BR" sz="2000" b="1" dirty="0"/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id="{4043E65C-BEE8-4BA6-BA3A-F10870FEC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81590" y="27934387"/>
            <a:ext cx="5184577" cy="10703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000" b="1" dirty="0" smtClean="0"/>
              <a:t>Autoridade policial envia o </a:t>
            </a:r>
          </a:p>
          <a:p>
            <a:pPr algn="ctr"/>
            <a:r>
              <a:rPr lang="pt-BR" sz="2000" b="1" dirty="0"/>
              <a:t>i</a:t>
            </a:r>
            <a:r>
              <a:rPr lang="pt-BR" sz="2000" b="1" dirty="0" smtClean="0"/>
              <a:t>nquérito ao Ministério Público</a:t>
            </a:r>
            <a:endParaRPr lang="pt-BR" sz="2000" b="1" dirty="0"/>
          </a:p>
        </p:txBody>
      </p:sp>
      <p:sp>
        <p:nvSpPr>
          <p:cNvPr id="54" name="Seta: para a Direita 12"/>
          <p:cNvSpPr/>
          <p:nvPr/>
        </p:nvSpPr>
        <p:spPr>
          <a:xfrm rot="10800000" flipV="1">
            <a:off x="22806321" y="24044776"/>
            <a:ext cx="2228359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5" name="Seta: para a Direita 12"/>
          <p:cNvSpPr/>
          <p:nvPr/>
        </p:nvSpPr>
        <p:spPr>
          <a:xfrm rot="7949463" flipV="1">
            <a:off x="21149588" y="22944257"/>
            <a:ext cx="1257738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6" name="Seta: para a Direita 12"/>
          <p:cNvSpPr/>
          <p:nvPr/>
        </p:nvSpPr>
        <p:spPr>
          <a:xfrm rot="2797070" flipV="1">
            <a:off x="26134861" y="22944257"/>
            <a:ext cx="1129287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7" name="Seta: para a Direita 12"/>
          <p:cNvSpPr/>
          <p:nvPr/>
        </p:nvSpPr>
        <p:spPr>
          <a:xfrm rot="5400000" flipV="1">
            <a:off x="19712295" y="25159679"/>
            <a:ext cx="988198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8" name="Seta: para a Direita 12"/>
          <p:cNvSpPr/>
          <p:nvPr/>
        </p:nvSpPr>
        <p:spPr>
          <a:xfrm flipV="1">
            <a:off x="22706129" y="26033575"/>
            <a:ext cx="1798544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59" name="Seta: para a Direita 12"/>
          <p:cNvSpPr/>
          <p:nvPr/>
        </p:nvSpPr>
        <p:spPr>
          <a:xfrm rot="5400000" flipV="1">
            <a:off x="27885011" y="27072730"/>
            <a:ext cx="789348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60" name="Seta: para a Direita 12"/>
          <p:cNvSpPr/>
          <p:nvPr/>
        </p:nvSpPr>
        <p:spPr>
          <a:xfrm rot="10800000" flipV="1">
            <a:off x="23413487" y="28105955"/>
            <a:ext cx="1719810" cy="5803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61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29037" y="11922052"/>
            <a:ext cx="14141841" cy="871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/>
            <a:r>
              <a:rPr lang="pt-BR" sz="4000" dirty="0"/>
              <a:t>Entre 2020 e 2024, as denúncias de violência sexual contra crianças e adolescentes no Brasil cresceram de 6 mil para 18,8 mil (MDH, 2024), o que equivale a 13 vítimas por hora (G1, 2025). O aumento revela avanços na identificação dos casos, mas também evidencia falhas na condução processual, que muitas vezes levam à </a:t>
            </a:r>
            <a:r>
              <a:rPr lang="pt-BR" sz="4000" dirty="0" err="1"/>
              <a:t>revitimização</a:t>
            </a:r>
            <a:r>
              <a:rPr lang="pt-BR" sz="4000" dirty="0" smtClean="0"/>
              <a:t>.</a:t>
            </a:r>
          </a:p>
          <a:p>
            <a:pPr indent="714375" algn="just"/>
            <a:r>
              <a:rPr lang="pt-BR" sz="4000" dirty="0" smtClean="0"/>
              <a:t>Embora </a:t>
            </a:r>
            <a:r>
              <a:rPr lang="pt-BR" sz="4000" dirty="0"/>
              <a:t>a </a:t>
            </a:r>
            <a:r>
              <a:rPr lang="pt-BR" sz="4000" b="1" dirty="0"/>
              <a:t>Lei nº 13.431/2017</a:t>
            </a:r>
            <a:r>
              <a:rPr lang="pt-BR" sz="4000" dirty="0"/>
              <a:t> proponha mecanismos de proteção, sua aplicação é limitada, permitindo a repetição de depoimentos e reforçando a </a:t>
            </a:r>
            <a:r>
              <a:rPr lang="pt-BR" sz="4000" dirty="0" err="1"/>
              <a:t>revitimização</a:t>
            </a:r>
            <a:r>
              <a:rPr lang="pt-BR" sz="4000" dirty="0"/>
              <a:t>. Nesse contexto, o projeto </a:t>
            </a:r>
            <a:r>
              <a:rPr lang="pt-BR" sz="4000" b="1" dirty="0"/>
              <a:t>“Fluxo de Prova Antecipada em Violência Sexual Infantil – Evitando </a:t>
            </a:r>
            <a:r>
              <a:rPr lang="pt-BR" sz="4000" b="1" dirty="0" err="1"/>
              <a:t>Revitimização</a:t>
            </a:r>
            <a:r>
              <a:rPr lang="pt-BR" sz="4000" b="1" dirty="0"/>
              <a:t>”</a:t>
            </a:r>
            <a:r>
              <a:rPr lang="pt-BR" sz="4000" dirty="0"/>
              <a:t> (TJCE, 2025) surge como uma prática inovadora ao garantir a coleta única e técnica do depoimento, fortalecendo a proteção e a dignidade das vítimas.</a:t>
            </a:r>
            <a:endParaRPr lang="pt-BR" sz="4000" dirty="0"/>
          </a:p>
        </p:txBody>
      </p:sp>
      <p:sp>
        <p:nvSpPr>
          <p:cNvPr id="62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54163" y="30301094"/>
            <a:ext cx="135667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Portanto, conclui-se que a </a:t>
            </a:r>
            <a:r>
              <a:rPr lang="pt-BR" sz="4000" dirty="0" err="1"/>
              <a:t>revitimização</a:t>
            </a:r>
            <a:r>
              <a:rPr lang="pt-BR" sz="4000" dirty="0"/>
              <a:t> decorre da falha na aplicação efetiva das leis de proteção, como a Lei nº 13.431/2017, que ainda apresenta brechas que permitem novas exposições das vítimas. Essa omissão viola o direito à dignidade humana e ao respeito previstos na Constituição e no ECA, evidenciando a necessidade de políticas públicas mais rigorosas para garantir a efetividade dessas normas.  </a:t>
            </a:r>
            <a:endParaRPr lang="pt-BR" sz="4000" dirty="0" smtClean="0"/>
          </a:p>
          <a:p>
            <a:pPr algn="just"/>
            <a:r>
              <a:rPr lang="pt-BR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2218</TotalTime>
  <Words>692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USUÁRIO</cp:lastModifiedBy>
  <cp:revision>110</cp:revision>
  <dcterms:created xsi:type="dcterms:W3CDTF">2009-08-05T17:04:46Z</dcterms:created>
  <dcterms:modified xsi:type="dcterms:W3CDTF">2025-11-10T17:17:48Z</dcterms:modified>
</cp:coreProperties>
</file>