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0" r:id="rId4"/>
  </p:sldMasterIdLst>
  <p:notesMasterIdLst>
    <p:notesMasterId r:id="rId5"/>
  </p:notesMasterIdLst>
  <p:sldIdLst>
    <p:sldId id="256" r:id="rId6"/>
  </p:sldIdLst>
  <p:sldSz cy="43205400" cx="324040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608" orient="horz"/>
        <p:guide pos="1020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Uma imagem contendo Interface gráfica do usuário&#10;&#10;O conteúdo gerado por IA pode estar incorreto." id="12" name="Google Shape;12;p2"/>
          <p:cNvPicPr preferRelativeResize="0"/>
          <p:nvPr/>
        </p:nvPicPr>
        <p:blipFill rotWithShape="1">
          <a:blip r:embed="rId2">
            <a:alphaModFix/>
          </a:blip>
          <a:srcRect b="123" l="0" r="1530" t="1528"/>
          <a:stretch/>
        </p:blipFill>
        <p:spPr>
          <a:xfrm>
            <a:off x="225" y="300"/>
            <a:ext cx="32436220" cy="43205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ma imagem contendo Interface gráfica do usuário&#10;&#10;O conteúdo gerado por IA pode estar incorreto." id="13" name="Google Shape;13;p2"/>
          <p:cNvPicPr preferRelativeResize="0"/>
          <p:nvPr/>
        </p:nvPicPr>
        <p:blipFill rotWithShape="1">
          <a:blip r:embed="rId2">
            <a:alphaModFix/>
          </a:blip>
          <a:srcRect b="1883" l="93" r="1437" t="85969"/>
          <a:stretch/>
        </p:blipFill>
        <p:spPr>
          <a:xfrm>
            <a:off x="225" y="37876508"/>
            <a:ext cx="32436220" cy="5337276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2"/>
          <p:cNvSpPr txBox="1"/>
          <p:nvPr>
            <p:ph type="title"/>
          </p:nvPr>
        </p:nvSpPr>
        <p:spPr>
          <a:xfrm>
            <a:off x="1620838" y="8159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" type="body"/>
          </p:nvPr>
        </p:nvSpPr>
        <p:spPr>
          <a:xfrm>
            <a:off x="1620838" y="10080625"/>
            <a:ext cx="29162375" cy="285146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0" type="dt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1" type="ftr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yout Personalizado">
  <p:cSld name="Layout Personalizado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1620838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0" type="dt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1" type="ftr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2" type="sldNum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620838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620838" y="10080625"/>
            <a:ext cx="29162375" cy="285146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1187450" lvl="0" marL="457200" marR="0" rtl="0" algn="l"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Font typeface="Arial"/>
              <a:buChar char="•"/>
              <a:defRPr b="0" i="0" sz="15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066800" lvl="1" marL="914400" marR="0" rtl="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–"/>
              <a:defRPr b="0" i="0" sz="1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946150" lvl="2" marL="1371600" marR="0" rtl="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b="0" i="0" sz="1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31850" lvl="3" marL="18288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31850" lvl="4" marL="22860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31850" lvl="5" marL="27432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31850" lvl="6" marL="32004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31850" lvl="7" marL="36576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31850" lvl="8" marL="41148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4.jpg"/><Relationship Id="rId5" Type="http://schemas.openxmlformats.org/officeDocument/2006/relationships/image" Target="../media/image3.jpg"/><Relationship Id="rId6" Type="http://schemas.openxmlformats.org/officeDocument/2006/relationships/image" Target="../media/image1.jpg"/><Relationship Id="rId7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/>
        </p:nvSpPr>
        <p:spPr>
          <a:xfrm>
            <a:off x="792288" y="11993537"/>
            <a:ext cx="14141700" cy="949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45720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600">
                <a:solidFill>
                  <a:schemeClr val="dk1"/>
                </a:solidFill>
              </a:rPr>
              <a:t>A gestão de estoques consiste em organizar, controlar e acompanhar a entrada e saída de produtos, sendo fundamental para microempresas por evitar desperdícios, reduzir custos e garantir disponibilidade de mercadorias.</a:t>
            </a:r>
            <a:endParaRPr sz="2600">
              <a:solidFill>
                <a:schemeClr val="dk1"/>
              </a:solidFill>
            </a:endParaRPr>
          </a:p>
          <a:p>
            <a:pPr indent="450215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600">
                <a:solidFill>
                  <a:schemeClr val="dk1"/>
                </a:solidFill>
              </a:rPr>
              <a:t>De acordo com Pozo (2010), a gestão de estoques corresponde ao conjunto de técnicas e procedimentos que permitem planejar, organizar e controlar os materiais de uma empresa, com o objetivo de atender à demanda de forma ágil, evitando faltas ou excessos. Nessa mesma linha, Dias (2012) afirma que o controle de estoques consiste em acompanhar entradas e saídas de produtos, oferecendo informações seguras sobre as quantidades disponíveis e facilitando a tomada de decisões gerenciais.</a:t>
            </a:r>
            <a:endParaRPr sz="2600">
              <a:solidFill>
                <a:schemeClr val="dk1"/>
              </a:solidFill>
            </a:endParaRPr>
          </a:p>
          <a:p>
            <a:pPr indent="450215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600">
                <a:solidFill>
                  <a:schemeClr val="dk1"/>
                </a:solidFill>
              </a:rPr>
              <a:t>A gestão de estoque dos pequenos negócios sem o uso de planilhas ou sistemas aumenta riscos de erros e dificulta a eficiência, comprometendo a lucratividade e a competitividade. A problemática desta pesquisa parte de como a ausência de organização nos estoques pode afetar o funcionamento de pequenos negócios?</a:t>
            </a:r>
            <a:endParaRPr sz="2600">
              <a:solidFill>
                <a:schemeClr val="dk1"/>
              </a:solidFill>
            </a:endParaRPr>
          </a:p>
          <a:p>
            <a:pPr indent="450215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600">
                <a:solidFill>
                  <a:schemeClr val="dk1"/>
                </a:solidFill>
              </a:rPr>
              <a:t>Diante desse cenário, o trabalho tem como objetivos comparar a eficiência entre métodos manuais e informatizados de gestão, bem como demonstrar como o uso de planilhas ou sistemas pode contribuir para maior organização e redução de custos nas microempresas.</a:t>
            </a:r>
            <a:endParaRPr sz="5400">
              <a:solidFill>
                <a:schemeClr val="dk1"/>
              </a:solidFill>
            </a:endParaRPr>
          </a:p>
        </p:txBody>
      </p:sp>
      <p:sp>
        <p:nvSpPr>
          <p:cNvPr id="29" name="Google Shape;29;p4"/>
          <p:cNvSpPr txBox="1"/>
          <p:nvPr/>
        </p:nvSpPr>
        <p:spPr>
          <a:xfrm>
            <a:off x="778201" y="23369620"/>
            <a:ext cx="13962900" cy="409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pt-BR" sz="2600">
                <a:solidFill>
                  <a:schemeClr val="dk1"/>
                </a:solidFill>
              </a:rPr>
              <a:t>Pesquisa em campo na Feirinha do negócio da cidade de Pau dos Ferros-RN na data de 29 de agosto de 2025. A pesquisa foi de caráter descritivo, com abordagem quantitativa (Gil, 2010), utilizando como instrumento de coleta um questionário online respondido por 24 de aproximadamente 100 empreendedores de diferentes segmentos. O público-alvo foram microempresas dos setores de alimentação, artesanato, vestuário, entre outros. Os dados coletados foram organizados em gráficos para facilitar a análise e discussão, relacionando as respostas obtidas com a teoria estudada.</a:t>
            </a:r>
            <a:endParaRPr sz="2600"/>
          </a:p>
        </p:txBody>
      </p:sp>
      <p:sp>
        <p:nvSpPr>
          <p:cNvPr id="30" name="Google Shape;30;p4"/>
          <p:cNvSpPr txBox="1"/>
          <p:nvPr/>
        </p:nvSpPr>
        <p:spPr>
          <a:xfrm>
            <a:off x="16238474" y="31852294"/>
            <a:ext cx="15546000" cy="409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450215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sz="2600">
                <a:solidFill>
                  <a:schemeClr val="dk1"/>
                </a:solidFill>
              </a:rPr>
              <a:t>A pesquisa revelou que, embora a maioria das microempresas faça algum tipo de gestão de estoque, esse processo ainda ocorre de forma manual e sem registro de perdas, o que pode comprometer a eficiência e a lucratividade. A predominância de empreendimentos dos setores de artesanato e alimentação reforça a necessidade de controles mais detalhados. Como limitação, destaca-se o tamanho reduzido da amostra e a diversidade dos segmentos pesquisados. Sugere-se que as microempresas adotem planilhas e sistemas simples de controle, que podem reduzir desperdícios, melhorar a tomada de decisão e aumentar a competitividade.</a:t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4"/>
          <p:cNvSpPr/>
          <p:nvPr/>
        </p:nvSpPr>
        <p:spPr>
          <a:xfrm>
            <a:off x="1260513" y="4481772"/>
            <a:ext cx="29883000" cy="181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925" lIns="213850" spcFirstLastPara="1" rIns="213850" wrap="square" tIns="106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6000">
                <a:solidFill>
                  <a:schemeClr val="dk1"/>
                </a:solidFill>
              </a:rPr>
              <a:t>A GESTÃO DE ESTOQUES DAS MICROEMPRESAS DA FEIRINHA DA NOSSA GENTE EM PAU DOS FERROS/RN </a:t>
            </a:r>
            <a:r>
              <a:rPr b="1" baseline="30000" lang="pt-BR" sz="6000">
                <a:solidFill>
                  <a:schemeClr val="dk1"/>
                </a:solidFill>
              </a:rPr>
              <a:t>(1)</a:t>
            </a:r>
            <a:endParaRPr b="1" i="0" sz="6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4"/>
          <p:cNvSpPr/>
          <p:nvPr/>
        </p:nvSpPr>
        <p:spPr>
          <a:xfrm>
            <a:off x="1870594" y="6715916"/>
            <a:ext cx="29514609" cy="12311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3800">
                <a:solidFill>
                  <a:schemeClr val="dk1"/>
                </a:solidFill>
              </a:rPr>
              <a:t>Ehllio Thiago Da Silva</a:t>
            </a:r>
            <a:r>
              <a:rPr b="1" baseline="30000" lang="pt-BR" sz="3800">
                <a:solidFill>
                  <a:schemeClr val="dk1"/>
                </a:solidFill>
              </a:rPr>
              <a:t> (2)</a:t>
            </a:r>
            <a:r>
              <a:rPr b="1" lang="pt-BR" sz="3800">
                <a:solidFill>
                  <a:schemeClr val="dk1"/>
                </a:solidFill>
              </a:rPr>
              <a:t>; João Carlos Silva Fernandes</a:t>
            </a:r>
            <a:r>
              <a:rPr b="1" baseline="30000" lang="pt-BR" sz="3800">
                <a:solidFill>
                  <a:schemeClr val="dk1"/>
                </a:solidFill>
              </a:rPr>
              <a:t> (3)</a:t>
            </a:r>
            <a:r>
              <a:rPr b="1" lang="pt-BR" sz="3800">
                <a:solidFill>
                  <a:schemeClr val="dk1"/>
                </a:solidFill>
              </a:rPr>
              <a:t>; Francisco Rafael De Queiroz Costa</a:t>
            </a:r>
            <a:r>
              <a:rPr b="1" baseline="30000" lang="pt-BR" sz="3800">
                <a:solidFill>
                  <a:schemeClr val="dk1"/>
                </a:solidFill>
              </a:rPr>
              <a:t> (4)</a:t>
            </a:r>
            <a:r>
              <a:rPr b="1" lang="pt-BR" sz="3800">
                <a:solidFill>
                  <a:schemeClr val="dk1"/>
                </a:solidFill>
              </a:rPr>
              <a:t>; Kauan Richard Mesquita Silva</a:t>
            </a:r>
            <a:r>
              <a:rPr b="1" baseline="30000" lang="pt-BR" sz="3800">
                <a:solidFill>
                  <a:schemeClr val="dk1"/>
                </a:solidFill>
              </a:rPr>
              <a:t> (5)</a:t>
            </a:r>
            <a:r>
              <a:rPr b="1" lang="pt-BR" sz="3800">
                <a:solidFill>
                  <a:schemeClr val="dk1"/>
                </a:solidFill>
              </a:rPr>
              <a:t>; Izidio Rocha da Silva Júnior</a:t>
            </a:r>
            <a:r>
              <a:rPr b="1" baseline="30000" lang="pt-BR" sz="3800">
                <a:solidFill>
                  <a:schemeClr val="dk1"/>
                </a:solidFill>
              </a:rPr>
              <a:t>(6)</a:t>
            </a:r>
            <a:r>
              <a:rPr b="1" lang="pt-BR" sz="3800">
                <a:solidFill>
                  <a:schemeClr val="dk1"/>
                </a:solidFill>
              </a:rPr>
              <a:t>.</a:t>
            </a:r>
            <a:endParaRPr b="1" baseline="30000" i="0" sz="3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4"/>
          <p:cNvSpPr/>
          <p:nvPr/>
        </p:nvSpPr>
        <p:spPr>
          <a:xfrm>
            <a:off x="2622254" y="8361110"/>
            <a:ext cx="28011300" cy="156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aseline="30000" lang="pt-BR" sz="2300">
                <a:solidFill>
                  <a:schemeClr val="dk1"/>
                </a:solidFill>
              </a:rPr>
              <a:t>(1) </a:t>
            </a:r>
            <a:r>
              <a:rPr lang="pt-BR" sz="2300">
                <a:solidFill>
                  <a:schemeClr val="dk1"/>
                </a:solidFill>
              </a:rPr>
              <a:t>Trabalho desenvolvido na disciplina Contabilidade Aplicada a Administração da Faculdade Evolução Alto Oeste Potiguar - FACEP;</a:t>
            </a:r>
            <a:endParaRPr baseline="30000" sz="23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aseline="30000" lang="pt-BR" sz="2300">
                <a:solidFill>
                  <a:schemeClr val="dk1"/>
                </a:solidFill>
              </a:rPr>
              <a:t>(2) </a:t>
            </a:r>
            <a:r>
              <a:rPr lang="pt-BR" sz="2300">
                <a:solidFill>
                  <a:schemeClr val="dk1"/>
                </a:solidFill>
              </a:rPr>
              <a:t>Discente do curso de Administração da Faculdade Evolução Alto Oeste Potiguar. E-mail: ehliothiago@gmail.com;</a:t>
            </a:r>
            <a:endParaRPr sz="23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aseline="30000" lang="pt-BR" sz="2300">
                <a:solidFill>
                  <a:schemeClr val="dk1"/>
                </a:solidFill>
              </a:rPr>
              <a:t>(3)</a:t>
            </a:r>
            <a:r>
              <a:rPr lang="pt-BR" sz="2300">
                <a:solidFill>
                  <a:schemeClr val="dk1"/>
                </a:solidFill>
              </a:rPr>
              <a:t> Discente do curso de Administração da Faculdade Evolução Alto Oeste Potiguar. E-mail: joaocarlosdesignerdig@gmail.com; </a:t>
            </a:r>
            <a:endParaRPr sz="23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aseline="30000" lang="pt-BR" sz="2300">
                <a:solidFill>
                  <a:schemeClr val="dk1"/>
                </a:solidFill>
              </a:rPr>
              <a:t>(4)</a:t>
            </a:r>
            <a:r>
              <a:rPr lang="pt-BR" sz="2300">
                <a:solidFill>
                  <a:schemeClr val="dk1"/>
                </a:solidFill>
              </a:rPr>
              <a:t> Discente do curso de Administração da Faculdade Evolução Alto Oeste Potiguar. E-mail: fcorafaelqueiroz@gmail.com;</a:t>
            </a:r>
            <a:endParaRPr sz="23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aseline="30000" lang="pt-BR" sz="2300">
                <a:solidFill>
                  <a:schemeClr val="dk1"/>
                </a:solidFill>
              </a:rPr>
              <a:t>(5)</a:t>
            </a:r>
            <a:r>
              <a:rPr lang="pt-BR" sz="2300">
                <a:solidFill>
                  <a:schemeClr val="dk1"/>
                </a:solidFill>
              </a:rPr>
              <a:t> Discente do curso de Administração da Faculdade Evolução Alto Oeste Potiguar. E-mail: kauanrichard4170@gmail.com;</a:t>
            </a:r>
            <a:endParaRPr sz="23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aseline="30000" lang="pt-BR" sz="2300">
                <a:solidFill>
                  <a:schemeClr val="dk1"/>
                </a:solidFill>
              </a:rPr>
              <a:t>(6)</a:t>
            </a:r>
            <a:r>
              <a:rPr lang="pt-BR" sz="2300">
                <a:solidFill>
                  <a:schemeClr val="dk1"/>
                </a:solidFill>
              </a:rPr>
              <a:t> Docente do curso de Administração da Faculdade Evolução Alto Oeste Potiguar. E-mail: izidiorsj@gmail.com;</a:t>
            </a:r>
            <a:endParaRPr baseline="30000" sz="3500">
              <a:solidFill>
                <a:schemeClr val="dk1"/>
              </a:solidFill>
            </a:endParaRPr>
          </a:p>
        </p:txBody>
      </p:sp>
      <p:sp>
        <p:nvSpPr>
          <p:cNvPr id="34" name="Google Shape;34;p4"/>
          <p:cNvSpPr txBox="1"/>
          <p:nvPr/>
        </p:nvSpPr>
        <p:spPr>
          <a:xfrm>
            <a:off x="792312" y="10801500"/>
            <a:ext cx="14141700" cy="923400"/>
          </a:xfrm>
          <a:prstGeom prst="rect">
            <a:avLst/>
          </a:prstGeom>
          <a:solidFill>
            <a:srgbClr val="700000"/>
          </a:solidFill>
          <a:ln cap="flat" cmpd="sng" w="9525">
            <a:solidFill>
              <a:srgbClr val="00B0F0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/>
          </a:p>
        </p:txBody>
      </p:sp>
      <p:sp>
        <p:nvSpPr>
          <p:cNvPr id="35" name="Google Shape;35;p4"/>
          <p:cNvSpPr txBox="1"/>
          <p:nvPr/>
        </p:nvSpPr>
        <p:spPr>
          <a:xfrm>
            <a:off x="792303" y="22025259"/>
            <a:ext cx="13934700" cy="923400"/>
          </a:xfrm>
          <a:prstGeom prst="rect">
            <a:avLst/>
          </a:prstGeom>
          <a:solidFill>
            <a:srgbClr val="70000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5400">
                <a:solidFill>
                  <a:schemeClr val="lt1"/>
                </a:solidFill>
              </a:rPr>
              <a:t>PROCEDIMENTOS METODOLÓGICOS</a:t>
            </a:r>
            <a:endParaRPr/>
          </a:p>
        </p:txBody>
      </p:sp>
      <p:sp>
        <p:nvSpPr>
          <p:cNvPr id="36" name="Google Shape;36;p4"/>
          <p:cNvSpPr txBox="1"/>
          <p:nvPr/>
        </p:nvSpPr>
        <p:spPr>
          <a:xfrm>
            <a:off x="778200" y="27885000"/>
            <a:ext cx="13962900" cy="923400"/>
          </a:xfrm>
          <a:prstGeom prst="rect">
            <a:avLst/>
          </a:prstGeom>
          <a:solidFill>
            <a:srgbClr val="70000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RESULTADOS E DISCUSSÃO</a:t>
            </a:r>
            <a:endParaRPr/>
          </a:p>
        </p:txBody>
      </p:sp>
      <p:sp>
        <p:nvSpPr>
          <p:cNvPr id="37" name="Google Shape;37;p4"/>
          <p:cNvSpPr txBox="1"/>
          <p:nvPr/>
        </p:nvSpPr>
        <p:spPr>
          <a:xfrm>
            <a:off x="16167009" y="30770076"/>
            <a:ext cx="15624300" cy="923400"/>
          </a:xfrm>
          <a:prstGeom prst="rect">
            <a:avLst/>
          </a:prstGeom>
          <a:solidFill>
            <a:srgbClr val="70000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CONCLUSÕES</a:t>
            </a:r>
            <a:endParaRPr/>
          </a:p>
        </p:txBody>
      </p:sp>
      <p:sp>
        <p:nvSpPr>
          <p:cNvPr id="38" name="Google Shape;38;p4"/>
          <p:cNvSpPr txBox="1"/>
          <p:nvPr/>
        </p:nvSpPr>
        <p:spPr>
          <a:xfrm>
            <a:off x="16202025" y="34873876"/>
            <a:ext cx="15545951" cy="914400"/>
          </a:xfrm>
          <a:prstGeom prst="rect">
            <a:avLst/>
          </a:prstGeom>
          <a:solidFill>
            <a:srgbClr val="70000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5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PRINCIPAIS REFERÊNCIAS </a:t>
            </a:r>
            <a:endParaRPr/>
          </a:p>
        </p:txBody>
      </p:sp>
      <p:sp>
        <p:nvSpPr>
          <p:cNvPr id="39" name="Google Shape;39;p4"/>
          <p:cNvSpPr/>
          <p:nvPr/>
        </p:nvSpPr>
        <p:spPr>
          <a:xfrm>
            <a:off x="16130559" y="36121015"/>
            <a:ext cx="15697202" cy="51398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600">
                <a:solidFill>
                  <a:schemeClr val="dk1"/>
                </a:solidFill>
              </a:rPr>
              <a:t>BALLOU, R. H. </a:t>
            </a:r>
            <a:r>
              <a:rPr b="1" lang="pt-BR" sz="2600">
                <a:solidFill>
                  <a:schemeClr val="dk1"/>
                </a:solidFill>
              </a:rPr>
              <a:t>Logística Empresarial: Transportes, Administração de Materiais e Distribuição Física</a:t>
            </a:r>
            <a:r>
              <a:rPr lang="pt-BR" sz="2600">
                <a:solidFill>
                  <a:schemeClr val="dk1"/>
                </a:solidFill>
              </a:rPr>
              <a:t>. São Paulo: Atlas, 2006.</a:t>
            </a:r>
            <a:endParaRPr sz="26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600">
                <a:solidFill>
                  <a:schemeClr val="dk1"/>
                </a:solidFill>
              </a:rPr>
              <a:t>GIL, A. C. </a:t>
            </a:r>
            <a:r>
              <a:rPr b="1" lang="pt-BR" sz="2600">
                <a:solidFill>
                  <a:schemeClr val="dk1"/>
                </a:solidFill>
              </a:rPr>
              <a:t>Como elaborar projetos de pesquisa.</a:t>
            </a:r>
            <a:r>
              <a:rPr lang="pt-BR" sz="2600">
                <a:solidFill>
                  <a:schemeClr val="dk1"/>
                </a:solidFill>
              </a:rPr>
              <a:t> 5. ed. São Paulo: Atlas, 2010. </a:t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600">
                <a:solidFill>
                  <a:schemeClr val="dk1"/>
                </a:solidFill>
              </a:rPr>
              <a:t>KOTLER, P.; KELLER, K. L. </a:t>
            </a:r>
            <a:r>
              <a:rPr b="1" lang="pt-BR" sz="2600">
                <a:solidFill>
                  <a:schemeClr val="dk1"/>
                </a:solidFill>
              </a:rPr>
              <a:t>Administração de Marketing.</a:t>
            </a:r>
            <a:r>
              <a:rPr lang="pt-BR" sz="2600">
                <a:solidFill>
                  <a:schemeClr val="dk1"/>
                </a:solidFill>
              </a:rPr>
              <a:t> 14. ed. São Paulo: Pearson, 2012.</a:t>
            </a:r>
            <a:endParaRPr sz="26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600">
                <a:solidFill>
                  <a:schemeClr val="dk1"/>
                </a:solidFill>
              </a:rPr>
              <a:t>MARCONI, M. A.; LAKATOS, E. M. </a:t>
            </a:r>
            <a:r>
              <a:rPr b="1" lang="pt-BR" sz="2600">
                <a:solidFill>
                  <a:schemeClr val="dk1"/>
                </a:solidFill>
              </a:rPr>
              <a:t>Metodologia do trabalho científico</a:t>
            </a:r>
            <a:r>
              <a:rPr lang="pt-BR" sz="2600">
                <a:solidFill>
                  <a:schemeClr val="dk1"/>
                </a:solidFill>
              </a:rPr>
              <a:t>. 7. ed. São Paulo: Atlas, 2009. </a:t>
            </a:r>
            <a:endParaRPr sz="26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600">
                <a:solidFill>
                  <a:schemeClr val="dk1"/>
                </a:solidFill>
              </a:rPr>
              <a:t>POZO, H. </a:t>
            </a:r>
            <a:r>
              <a:rPr b="1" lang="pt-BR" sz="2600">
                <a:solidFill>
                  <a:schemeClr val="dk1"/>
                </a:solidFill>
              </a:rPr>
              <a:t>Administração de Recursos Materiais e Patrimoniais</a:t>
            </a:r>
            <a:r>
              <a:rPr lang="pt-BR" sz="2600">
                <a:solidFill>
                  <a:schemeClr val="dk1"/>
                </a:solidFill>
              </a:rPr>
              <a:t>. 6. ed. São</a:t>
            </a:r>
            <a:r>
              <a:rPr lang="pt-BR" sz="2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Paulo: Atlas, 2010.</a:t>
            </a:r>
            <a:endParaRPr b="1" sz="2600">
              <a:solidFill>
                <a:srgbClr val="FF0000"/>
              </a:solidFill>
            </a:endParaRPr>
          </a:p>
        </p:txBody>
      </p:sp>
      <p:sp>
        <p:nvSpPr>
          <p:cNvPr id="40" name="Google Shape;40;p4"/>
          <p:cNvSpPr txBox="1"/>
          <p:nvPr/>
        </p:nvSpPr>
        <p:spPr>
          <a:xfrm>
            <a:off x="778201" y="29229370"/>
            <a:ext cx="13962900" cy="409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450215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sz="2600">
                <a:solidFill>
                  <a:schemeClr val="dk1"/>
                </a:solidFill>
              </a:rPr>
              <a:t>No Gráfico 01 - Tipo de empreendimento: predominam as indústrias (62,5%), seguidas do comércio (37,5%). A maior presença de indústrias indica necessidade de controle rigoroso, já que esses negócios lidam tanto com insumos quanto com produtos acabados.</a:t>
            </a:r>
            <a:endParaRPr sz="2600">
              <a:solidFill>
                <a:schemeClr val="dk1"/>
              </a:solidFill>
            </a:endParaRPr>
          </a:p>
          <a:p>
            <a:pPr indent="450215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sz="2600">
                <a:solidFill>
                  <a:schemeClr val="dk1"/>
                </a:solidFill>
              </a:rPr>
              <a:t>Já no Gráfico 02 - Segmentos de atuação: os principais setores são artesanato (29,2%), alimentação (25%) e vestuário (12,5%). Segmentos como alimentação e agricultura familiar exigem maior controle devido à perecibilidade dos produtos, o que reforça a necessidade de práticas mais eficientes.</a:t>
            </a:r>
            <a:endParaRPr sz="2600">
              <a:solidFill>
                <a:schemeClr val="dk1"/>
              </a:solidFill>
            </a:endParaRPr>
          </a:p>
        </p:txBody>
      </p:sp>
      <p:sp>
        <p:nvSpPr>
          <p:cNvPr id="41" name="Google Shape;41;p4"/>
          <p:cNvSpPr txBox="1"/>
          <p:nvPr/>
        </p:nvSpPr>
        <p:spPr>
          <a:xfrm>
            <a:off x="806412" y="33744750"/>
            <a:ext cx="13964400" cy="10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82125" lIns="82125" spcFirstLastPara="1" rIns="82125" wrap="square" tIns="821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335">
                <a:solidFill>
                  <a:schemeClr val="dk1"/>
                </a:solidFill>
              </a:rPr>
              <a:t>Figura 01 – </a:t>
            </a:r>
            <a:r>
              <a:rPr lang="pt-BR" sz="2335">
                <a:solidFill>
                  <a:schemeClr val="dk1"/>
                </a:solidFill>
              </a:rPr>
              <a:t>dados gerais dos empreendimentos</a:t>
            </a:r>
            <a:endParaRPr sz="2335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335">
                <a:solidFill>
                  <a:schemeClr val="dk1"/>
                </a:solidFill>
              </a:rPr>
              <a:t>Gráfico 01: Tipo de empreendimento                                Gráfico 02: segmento de atuação das empresas</a:t>
            </a:r>
            <a:endParaRPr sz="2515">
              <a:solidFill>
                <a:schemeClr val="dk1"/>
              </a:solidFill>
            </a:endParaRPr>
          </a:p>
        </p:txBody>
      </p:sp>
      <p:pic>
        <p:nvPicPr>
          <p:cNvPr id="42" name="Google Shape;42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2230" y="35040935"/>
            <a:ext cx="6659872" cy="4009274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Google Shape;43;p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85221" y="35113397"/>
            <a:ext cx="6659869" cy="3864353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4"/>
          <p:cNvSpPr txBox="1"/>
          <p:nvPr/>
        </p:nvSpPr>
        <p:spPr>
          <a:xfrm>
            <a:off x="742207" y="39281683"/>
            <a:ext cx="14034900" cy="5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82125" lIns="82125" spcFirstLastPara="1" rIns="82125" wrap="square" tIns="821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335">
                <a:solidFill>
                  <a:schemeClr val="dk1"/>
                </a:solidFill>
              </a:rPr>
              <a:t>Fonte: Autores com dados da coleta em campo (2025).</a:t>
            </a:r>
            <a:endParaRPr sz="2335">
              <a:solidFill>
                <a:schemeClr val="dk1"/>
              </a:solidFill>
            </a:endParaRPr>
          </a:p>
        </p:txBody>
      </p:sp>
      <p:sp>
        <p:nvSpPr>
          <p:cNvPr id="45" name="Google Shape;45;p4"/>
          <p:cNvSpPr txBox="1"/>
          <p:nvPr/>
        </p:nvSpPr>
        <p:spPr>
          <a:xfrm>
            <a:off x="16130569" y="10801500"/>
            <a:ext cx="7620600" cy="29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450215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600">
                <a:solidFill>
                  <a:schemeClr val="dk1"/>
                </a:solidFill>
              </a:rPr>
              <a:t>No Gráfico 03 - Método de controle: a maioria (66,7%) utiliza controle manual, 20,8% utilizam sistemas informatizados e 12,5% recorrem a planilhas. Isso revela dependência de métodos pouco precisos, sujeitos a erros humanos.</a:t>
            </a:r>
            <a:endParaRPr sz="2600"/>
          </a:p>
        </p:txBody>
      </p:sp>
      <p:sp>
        <p:nvSpPr>
          <p:cNvPr id="46" name="Google Shape;46;p4"/>
          <p:cNvSpPr txBox="1"/>
          <p:nvPr/>
        </p:nvSpPr>
        <p:spPr>
          <a:xfrm>
            <a:off x="20405362" y="10712413"/>
            <a:ext cx="13964400" cy="10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82125" lIns="82125" spcFirstLastPara="1" rIns="82125" wrap="square" tIns="821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300">
                <a:solidFill>
                  <a:schemeClr val="dk1"/>
                </a:solidFill>
              </a:rPr>
              <a:t>Figura 02: </a:t>
            </a:r>
            <a:r>
              <a:rPr lang="pt-BR" sz="2300">
                <a:solidFill>
                  <a:schemeClr val="dk1"/>
                </a:solidFill>
              </a:rPr>
              <a:t>Gráfico 3 –</a:t>
            </a:r>
            <a:r>
              <a:rPr b="1" lang="pt-BR" sz="2300">
                <a:solidFill>
                  <a:schemeClr val="dk1"/>
                </a:solidFill>
              </a:rPr>
              <a:t> </a:t>
            </a:r>
            <a:r>
              <a:rPr lang="pt-BR" sz="2300">
                <a:solidFill>
                  <a:schemeClr val="dk1"/>
                </a:solidFill>
              </a:rPr>
              <a:t>Método de controle</a:t>
            </a:r>
            <a:endParaRPr sz="2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35">
              <a:solidFill>
                <a:schemeClr val="dk1"/>
              </a:solidFill>
            </a:endParaRPr>
          </a:p>
        </p:txBody>
      </p:sp>
      <p:pic>
        <p:nvPicPr>
          <p:cNvPr id="47" name="Google Shape;47;p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4315125" y="11349975"/>
            <a:ext cx="6587325" cy="501675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4"/>
          <p:cNvSpPr txBox="1"/>
          <p:nvPr/>
        </p:nvSpPr>
        <p:spPr>
          <a:xfrm>
            <a:off x="24046138" y="16480475"/>
            <a:ext cx="7125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</a:rPr>
              <a:t>Fonte: Autores com dados da coleta em campo (2025).</a:t>
            </a:r>
            <a:endParaRPr sz="2200">
              <a:solidFill>
                <a:schemeClr val="dk1"/>
              </a:solidFill>
            </a:endParaRPr>
          </a:p>
        </p:txBody>
      </p:sp>
      <p:sp>
        <p:nvSpPr>
          <p:cNvPr id="49" name="Google Shape;49;p4"/>
          <p:cNvSpPr txBox="1"/>
          <p:nvPr/>
        </p:nvSpPr>
        <p:spPr>
          <a:xfrm>
            <a:off x="16227768" y="17602175"/>
            <a:ext cx="7426200" cy="358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450215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600">
                <a:solidFill>
                  <a:schemeClr val="dk1"/>
                </a:solidFill>
              </a:rPr>
              <a:t>O Gráfico 04 - Registro de perdas, quebras ou desperdícios: apenas 20,8% afirmaram registrar perdas, contra 79,2% que não realizam tal controle. A ausência de registros indica fragilidade na medição de prejuízos e pode esconder custos ocultos.</a:t>
            </a:r>
            <a:endParaRPr sz="2600">
              <a:solidFill>
                <a:schemeClr val="dk1"/>
              </a:solidFill>
            </a:endParaRPr>
          </a:p>
        </p:txBody>
      </p:sp>
      <p:sp>
        <p:nvSpPr>
          <p:cNvPr id="50" name="Google Shape;50;p4"/>
          <p:cNvSpPr txBox="1"/>
          <p:nvPr/>
        </p:nvSpPr>
        <p:spPr>
          <a:xfrm>
            <a:off x="20405362" y="17602163"/>
            <a:ext cx="13964400" cy="1587600"/>
          </a:xfrm>
          <a:prstGeom prst="rect">
            <a:avLst/>
          </a:prstGeom>
          <a:noFill/>
          <a:ln>
            <a:noFill/>
          </a:ln>
        </p:spPr>
        <p:txBody>
          <a:bodyPr anchorCtr="0" anchor="t" bIns="82125" lIns="82125" spcFirstLastPara="1" rIns="82125" wrap="square" tIns="821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300">
                <a:solidFill>
                  <a:schemeClr val="dk1"/>
                </a:solidFill>
              </a:rPr>
              <a:t>Figura 3: </a:t>
            </a:r>
            <a:r>
              <a:rPr lang="pt-BR" sz="2300">
                <a:solidFill>
                  <a:schemeClr val="dk1"/>
                </a:solidFill>
              </a:rPr>
              <a:t>Gráfico 4 – Registro de perdas.</a:t>
            </a:r>
            <a:endParaRPr sz="2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35">
              <a:solidFill>
                <a:schemeClr val="dk1"/>
              </a:solidFill>
            </a:endParaRPr>
          </a:p>
        </p:txBody>
      </p:sp>
      <p:pic>
        <p:nvPicPr>
          <p:cNvPr id="51" name="Google Shape;51;p4"/>
          <p:cNvPicPr preferRelativeResize="0"/>
          <p:nvPr/>
        </p:nvPicPr>
        <p:blipFill rotWithShape="1">
          <a:blip r:embed="rId6">
            <a:alphaModFix/>
          </a:blip>
          <a:srcRect b="5687" l="0" r="3456" t="4319"/>
          <a:stretch/>
        </p:blipFill>
        <p:spPr>
          <a:xfrm>
            <a:off x="24278838" y="18180507"/>
            <a:ext cx="6659875" cy="5189118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4"/>
          <p:cNvSpPr txBox="1"/>
          <p:nvPr/>
        </p:nvSpPr>
        <p:spPr>
          <a:xfrm>
            <a:off x="24046125" y="23683275"/>
            <a:ext cx="7125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</a:rPr>
              <a:t>Fonte: Autores com dados da coleta em campo (2025).</a:t>
            </a:r>
            <a:endParaRPr sz="2200">
              <a:solidFill>
                <a:schemeClr val="dk1"/>
              </a:solidFill>
            </a:endParaRPr>
          </a:p>
        </p:txBody>
      </p:sp>
      <p:sp>
        <p:nvSpPr>
          <p:cNvPr id="53" name="Google Shape;53;p4"/>
          <p:cNvSpPr txBox="1"/>
          <p:nvPr/>
        </p:nvSpPr>
        <p:spPr>
          <a:xfrm>
            <a:off x="16324975" y="24479800"/>
            <a:ext cx="7426200" cy="41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450215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600">
                <a:solidFill>
                  <a:schemeClr val="dk1"/>
                </a:solidFill>
              </a:rPr>
              <a:t>E no Gráfico 05 Gestão de estoque: 66,7% das empresas afirmaram realizar gestão do estoque, enquanto 33,3% não possuem esse controle. Isso demonstra que parte significativa das microempresas ainda não adota práticas sistemáticas, o que pode comprometer o desempenho financeiro.</a:t>
            </a:r>
            <a:endParaRPr sz="2600">
              <a:solidFill>
                <a:schemeClr val="dk1"/>
              </a:solidFill>
            </a:endParaRPr>
          </a:p>
        </p:txBody>
      </p:sp>
      <p:sp>
        <p:nvSpPr>
          <p:cNvPr id="54" name="Google Shape;54;p4"/>
          <p:cNvSpPr txBox="1"/>
          <p:nvPr/>
        </p:nvSpPr>
        <p:spPr>
          <a:xfrm>
            <a:off x="20405362" y="24537163"/>
            <a:ext cx="13964400" cy="1587600"/>
          </a:xfrm>
          <a:prstGeom prst="rect">
            <a:avLst/>
          </a:prstGeom>
          <a:noFill/>
          <a:ln>
            <a:noFill/>
          </a:ln>
        </p:spPr>
        <p:txBody>
          <a:bodyPr anchorCtr="0" anchor="t" bIns="82125" lIns="82125" spcFirstLastPara="1" rIns="82125" wrap="square" tIns="821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300">
                <a:solidFill>
                  <a:schemeClr val="dk1"/>
                </a:solidFill>
              </a:rPr>
              <a:t>Figura 4: </a:t>
            </a:r>
            <a:r>
              <a:rPr lang="pt-BR" sz="2300">
                <a:solidFill>
                  <a:schemeClr val="dk1"/>
                </a:solidFill>
              </a:rPr>
              <a:t>Gráfico 5 – Gestão de estoque</a:t>
            </a:r>
            <a:endParaRPr b="1" sz="2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35">
              <a:solidFill>
                <a:schemeClr val="dk1"/>
              </a:solidFill>
            </a:endParaRPr>
          </a:p>
        </p:txBody>
      </p:sp>
      <p:pic>
        <p:nvPicPr>
          <p:cNvPr id="55" name="Google Shape;55;p4"/>
          <p:cNvPicPr preferRelativeResize="0"/>
          <p:nvPr/>
        </p:nvPicPr>
        <p:blipFill rotWithShape="1">
          <a:blip r:embed="rId7">
            <a:alphaModFix/>
          </a:blip>
          <a:srcRect b="5838" l="0" r="24647" t="0"/>
          <a:stretch/>
        </p:blipFill>
        <p:spPr>
          <a:xfrm>
            <a:off x="24914387" y="25183400"/>
            <a:ext cx="4946325" cy="413975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4"/>
          <p:cNvSpPr txBox="1"/>
          <p:nvPr/>
        </p:nvSpPr>
        <p:spPr>
          <a:xfrm>
            <a:off x="24046125" y="29483725"/>
            <a:ext cx="7125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dk1"/>
                </a:solidFill>
              </a:rPr>
              <a:t>Fonte: Autores com dados da coleta em campo (2025).</a:t>
            </a:r>
            <a:endParaRPr sz="2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