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5400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h4n1xCNYZknJwM30gqZm1++QQ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Interface gráfica do usuário&#10;&#10;O conteúdo gerado por IA pode estar incorreto." id="12" name="Google Shape;12;p3"/>
          <p:cNvPicPr preferRelativeResize="0"/>
          <p:nvPr/>
        </p:nvPicPr>
        <p:blipFill rotWithShape="1">
          <a:blip r:embed="rId2">
            <a:alphaModFix/>
          </a:blip>
          <a:srcRect b="123" l="0" r="1530" t="1528"/>
          <a:stretch/>
        </p:blipFill>
        <p:spPr>
          <a:xfrm>
            <a:off x="225" y="300"/>
            <a:ext cx="32436220" cy="4320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Interface gráfica do usuário&#10;&#10;O conteúdo gerado por IA pode estar incorreto." id="13" name="Google Shape;13;p3"/>
          <p:cNvPicPr preferRelativeResize="0"/>
          <p:nvPr/>
        </p:nvPicPr>
        <p:blipFill rotWithShape="1">
          <a:blip r:embed="rId2">
            <a:alphaModFix/>
          </a:blip>
          <a:srcRect b="1883" l="93" r="1437" t="85969"/>
          <a:stretch/>
        </p:blipFill>
        <p:spPr>
          <a:xfrm>
            <a:off x="225" y="37876508"/>
            <a:ext cx="32436220" cy="533727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/>
          <p:nvPr>
            <p:ph type="title"/>
          </p:nvPr>
        </p:nvSpPr>
        <p:spPr>
          <a:xfrm>
            <a:off x="1620838" y="8159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Personalizado">
  <p:cSld name="Layout Personalizado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"/>
          <p:cNvSpPr txBox="1"/>
          <p:nvPr/>
        </p:nvSpPr>
        <p:spPr>
          <a:xfrm>
            <a:off x="792313" y="11809612"/>
            <a:ext cx="14141841" cy="14865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71437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introdução deverá trazer informações que justifiquem o seu trabalho, mostre a problemática. Deve, obrigatoriamente, conter o objetivo do estudo. Não tem limite de palavras, mas não deverá ser muito longa, para não comprometer o espaço das demais seções e a qualidade do trabalho. </a:t>
            </a:r>
            <a:endParaRPr/>
          </a:p>
          <a:p>
            <a:pPr indent="71437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introdução deverá trazer informações que justifiquem o seu trabalho, mostre a problemática. Deve, obrigatoriamente, conter o objetivo do estudo. Não tem limite de palavras, mas não deverá ser muito longa, para não comprometer o espaço das demais seções e a qualidade do trabalho. </a:t>
            </a:r>
            <a:endParaRPr/>
          </a:p>
          <a:p>
            <a:pPr indent="71437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introdução deverá trazer informações que justifiquem o seu trabalho, mostre a problemática. Deve, obrigatoriamente, conter o objetivo do estudo. Não tem limite de palavras, mas não deverá ser muito longa, para não comprometer o espaço das demais seções e a qualidade do trabalho. </a:t>
            </a:r>
            <a:endParaRPr/>
          </a:p>
          <a:p>
            <a:pPr indent="71437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introdução deverá trazer informações que justifiquem o seu trabalho, mostre a problemática. Deve, obrigatoriamente, conter o objetivo do estudo. Não tem limite de palavras, mas não deverá ser muito longa, para não comprometer o espaço das demais seções e a qualidade do trabalho.</a:t>
            </a:r>
            <a:endParaRPr/>
          </a:p>
          <a:p>
            <a:pPr indent="71437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introdução deverá trazer informações que justifiquem o seu trabalho, mostre a problemática. Deve, obrigatoriamente, conter o objetivo do estudo. Não tem limite de palavras, mas não deverá ser muito longa.</a:t>
            </a:r>
            <a:endParaRPr/>
          </a:p>
        </p:txBody>
      </p:sp>
      <p:sp>
        <p:nvSpPr>
          <p:cNvPr id="29" name="Google Shape;29;p1"/>
          <p:cNvSpPr txBox="1"/>
          <p:nvPr/>
        </p:nvSpPr>
        <p:spPr>
          <a:xfrm>
            <a:off x="971151" y="27756520"/>
            <a:ext cx="13962900" cy="142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>
                <a:solidFill>
                  <a:schemeClr val="dk1"/>
                </a:solidFill>
              </a:rPr>
              <a:t>O estudo analisa a responsabilidade civil do Estado em casos de prisões indevidas causadas por erro judiciário, com base em pesquisa documental e bibliográfica. De caráter exploratório e qualitativo, o trabalho busca compreender os impactos desses erros e as formas de reparação oferecidas pelo sistema jurídico.</a:t>
            </a:r>
            <a:endParaRPr sz="4000">
              <a:solidFill>
                <a:schemeClr val="dk1"/>
              </a:solidFill>
            </a:endParaRPr>
          </a:p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>
                <a:solidFill>
                  <a:schemeClr val="dk1"/>
                </a:solidFill>
              </a:rPr>
              <a:t>Mostra-se que a responsabilidade civil evoluiu de um modelo baseado na culpa para a responsabilidade objetiva, em que o Estado deve indenizar os danos causados, mesmo sem dolo, garantindo os direitos fundamentais.</a:t>
            </a:r>
            <a:endParaRPr sz="4000">
              <a:solidFill>
                <a:schemeClr val="dk1"/>
              </a:solidFill>
            </a:endParaRPr>
          </a:p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>
                <a:solidFill>
                  <a:schemeClr val="dk1"/>
                </a:solidFill>
              </a:rPr>
              <a:t>A Constituição de 1988 reforçou a dignidade da pessoa humana e consolidou o dever do Estado de responder por seus atos, reconhecendo que o erro judiciário fere valores democráticos e exige reparação.</a:t>
            </a:r>
            <a:endParaRPr sz="4000">
              <a:solidFill>
                <a:schemeClr val="dk1"/>
              </a:solidFill>
            </a:endParaRPr>
          </a:p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>
                <a:solidFill>
                  <a:schemeClr val="dk1"/>
                </a:solidFill>
              </a:rPr>
              <a:t>Por fim, o estudo destaca que o Estado deve indenizar quando há falhas na prestação jurisdicional e que é essencial promover uma justiça mais eficiente e humana, que aprenda com seus erros e assegure a confiança da sociedade no Estado Democrático de Direito.</a:t>
            </a:r>
            <a:endParaRPr sz="4000">
              <a:solidFill>
                <a:schemeClr val="dk1"/>
              </a:solidFill>
            </a:endParaRPr>
          </a:p>
          <a:p>
            <a:pPr indent="0" lvl="0" marL="0" marR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30" name="Google Shape;30;p1"/>
          <p:cNvSpPr txBox="1"/>
          <p:nvPr/>
        </p:nvSpPr>
        <p:spPr>
          <a:xfrm>
            <a:off x="16313149" y="27756519"/>
            <a:ext cx="15546000" cy="8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pt-BR" sz="4000">
                <a:solidFill>
                  <a:schemeClr val="dk1"/>
                </a:solidFill>
              </a:rPr>
              <a:t>O estudo mostra que, embora o Estado atue em busca da justiça, sua ação está sujeita a erros. Diante disso, é necessário que os órgãos judiciais adotem uma postura mais cautelosa e responsável, assegurando o respeito às garantias individuais.</a:t>
            </a:r>
            <a:endParaRPr sz="4000">
              <a:solidFill>
                <a:schemeClr val="dk1"/>
              </a:solidFill>
            </a:endParaRPr>
          </a:p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pt-BR" sz="4000">
                <a:solidFill>
                  <a:schemeClr val="dk1"/>
                </a:solidFill>
              </a:rPr>
              <a:t>Conclui-se que o desafio atual do Direito é equilibrar o dever de punir com a proteção dos direitos fundamentais, garantindo uma atuação judicial baseada na legalidade, proporcionalidade e eficiência. Mais do que indenizar as vítimas de prisões injustas, é preciso que o sistema jurídico atue de forma preventiva e educativa, promovendo maior eficiência, justiça e confiança social no Estado Democrático de Direito.</a:t>
            </a:r>
            <a:endParaRPr sz="4000">
              <a:solidFill>
                <a:schemeClr val="dk1"/>
              </a:solidFill>
            </a:endParaRPr>
          </a:p>
          <a:p>
            <a:pPr indent="450215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1512613" y="4254772"/>
            <a:ext cx="298830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25" lIns="213850" spcFirstLastPara="1" rIns="213850" wrap="square" tIns="1069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5200">
                <a:solidFill>
                  <a:schemeClr val="dk1"/>
                </a:solidFill>
              </a:rPr>
              <a:t>GRADES, GARANTIAS E O PREÇO DO ERRO JUDICIAL</a:t>
            </a:r>
            <a:endParaRPr b="1" sz="5200">
              <a:solidFill>
                <a:srgbClr val="FF00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200">
              <a:solidFill>
                <a:srgbClr val="FF0000"/>
              </a:solidFill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1870594" y="6715916"/>
            <a:ext cx="29514609" cy="1231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pt-BR" sz="3700">
                <a:solidFill>
                  <a:schemeClr val="dk1"/>
                </a:solidFill>
              </a:rPr>
              <a:t>Marcos Vinicius Dias Correia</a:t>
            </a:r>
            <a:r>
              <a:rPr b="1" baseline="30000" lang="pt-BR" sz="3700">
                <a:solidFill>
                  <a:schemeClr val="dk1"/>
                </a:solidFill>
              </a:rPr>
              <a:t>(2)</a:t>
            </a:r>
            <a:r>
              <a:rPr b="1" lang="pt-BR" sz="3700">
                <a:solidFill>
                  <a:schemeClr val="dk1"/>
                </a:solidFill>
              </a:rPr>
              <a:t>; Maria Eduarda Cavalcante de Melo</a:t>
            </a:r>
            <a:r>
              <a:rPr b="1" baseline="30000" lang="pt-BR" sz="3700">
                <a:solidFill>
                  <a:schemeClr val="dk1"/>
                </a:solidFill>
              </a:rPr>
              <a:t>(3)</a:t>
            </a:r>
            <a:r>
              <a:rPr b="1" lang="pt-BR" sz="3700">
                <a:solidFill>
                  <a:schemeClr val="dk1"/>
                </a:solidFill>
              </a:rPr>
              <a:t>; Kelly Lira de Vasconcelos Souza</a:t>
            </a:r>
            <a:r>
              <a:rPr b="1" baseline="30000" lang="pt-BR" sz="3700">
                <a:solidFill>
                  <a:schemeClr val="dk1"/>
                </a:solidFill>
              </a:rPr>
              <a:t>(4)</a:t>
            </a:r>
            <a:r>
              <a:rPr b="1" lang="pt-BR" sz="3700">
                <a:solidFill>
                  <a:schemeClr val="dk1"/>
                </a:solidFill>
              </a:rPr>
              <a:t>; Iara Sávia Saturnino da Silveira</a:t>
            </a:r>
            <a:r>
              <a:rPr b="1" baseline="30000" lang="pt-BR" sz="3700">
                <a:solidFill>
                  <a:schemeClr val="dk1"/>
                </a:solidFill>
              </a:rPr>
              <a:t>(5)</a:t>
            </a:r>
            <a:r>
              <a:rPr b="1" lang="pt-BR" sz="3700">
                <a:solidFill>
                  <a:schemeClr val="dk1"/>
                </a:solidFill>
              </a:rPr>
              <a:t>; Lucas Vialli Batista Miranda</a:t>
            </a:r>
            <a:r>
              <a:rPr b="1" baseline="30000" lang="pt-BR" sz="3700">
                <a:solidFill>
                  <a:schemeClr val="dk1"/>
                </a:solidFill>
              </a:rPr>
              <a:t>(6)</a:t>
            </a:r>
            <a:endParaRPr b="1" baseline="30000" sz="37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baseline="30000" sz="3700">
              <a:solidFill>
                <a:schemeClr val="dk1"/>
              </a:solidFill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2622179" y="8544935"/>
            <a:ext cx="28011438" cy="15696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(1) </a:t>
            </a:r>
            <a:r>
              <a:rPr lang="pt-BR" sz="2600">
                <a:solidFill>
                  <a:schemeClr val="dk1"/>
                </a:solidFill>
              </a:rPr>
              <a:t>Trabalho desenvolvido no Programa de Iniciação Científica (PIC) da Faculdade Evolução Alto Oeste Potiguar - FACEP;</a:t>
            </a:r>
            <a:r>
              <a:rPr baseline="30000" lang="pt-BR" sz="2600">
                <a:solidFill>
                  <a:schemeClr val="dk1"/>
                </a:solidFill>
              </a:rPr>
              <a:t> </a:t>
            </a:r>
            <a:endParaRPr baseline="30000" sz="26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(2) </a:t>
            </a:r>
            <a:r>
              <a:rPr lang="pt-BR" sz="2600">
                <a:solidFill>
                  <a:schemeClr val="dk1"/>
                </a:solidFill>
              </a:rPr>
              <a:t>Estudante do curso de Direito; Faculdade Evolução Alto Oeste Potiguar - FACEP; Encanto, Rio Grande do Norte; E-mail: diascorreiamarcosvinicius@gmail.com;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(3)</a:t>
            </a:r>
            <a:r>
              <a:rPr lang="pt-BR" sz="2600">
                <a:solidFill>
                  <a:schemeClr val="dk1"/>
                </a:solidFill>
              </a:rPr>
              <a:t> Estudante do curso de Direito; Faculdade Evolução Alto Oeste Potiguar - FACEP; Riacho da Cruz, Rio Grande do Norte; E-mail: eduardacavalcantecavalcante@gmail.com;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(4)</a:t>
            </a:r>
            <a:r>
              <a:rPr lang="pt-BR" sz="2600">
                <a:solidFill>
                  <a:schemeClr val="dk1"/>
                </a:solidFill>
              </a:rPr>
              <a:t> Estudante do curso de Direito; Faculdade Evolução Alto Oeste Potiguar - FACEP; Ererê, Ceará; E-mail: kellyliravs1@gmail.com;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(5)</a:t>
            </a:r>
            <a:r>
              <a:rPr lang="pt-BR" sz="2600">
                <a:solidFill>
                  <a:schemeClr val="dk1"/>
                </a:solidFill>
              </a:rPr>
              <a:t> Estudante do curso de Direito; Faculdade Evolução Alto Oeste Potiguar - FACEP; Luiz Gomes, Rio Grande do Norte; E-mail: iarasaviasaturnino@gmail.com; </a:t>
            </a:r>
            <a:endParaRPr baseline="30000" sz="26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600">
                <a:solidFill>
                  <a:schemeClr val="dk1"/>
                </a:solidFill>
              </a:rPr>
              <a:t>(6)</a:t>
            </a:r>
            <a:r>
              <a:rPr lang="pt-BR" sz="2600">
                <a:solidFill>
                  <a:schemeClr val="dk1"/>
                </a:solidFill>
              </a:rPr>
              <a:t> Professor; Mestre; Faculdade Evolução Alto Oeste Potiguar – FACEP; Cajazeiras; Paraíba, Rio Grande do Norte; E-mail: lucasvialli20@gmail.com.</a:t>
            </a:r>
            <a:endParaRPr sz="26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aseline="30000" sz="3600">
              <a:solidFill>
                <a:schemeClr val="dk1"/>
              </a:solidFill>
            </a:endParaRPr>
          </a:p>
        </p:txBody>
      </p:sp>
      <p:sp>
        <p:nvSpPr>
          <p:cNvPr id="34" name="Google Shape;34;p1"/>
          <p:cNvSpPr txBox="1"/>
          <p:nvPr/>
        </p:nvSpPr>
        <p:spPr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 cap="flat" cmpd="sng" w="9525">
            <a:solidFill>
              <a:srgbClr val="00B0F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35" name="Google Shape;35;p1"/>
          <p:cNvSpPr txBox="1"/>
          <p:nvPr/>
        </p:nvSpPr>
        <p:spPr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  <a:endParaRPr/>
          </a:p>
        </p:txBody>
      </p:sp>
      <p:sp>
        <p:nvSpPr>
          <p:cNvPr id="36" name="Google Shape;36;p1"/>
          <p:cNvSpPr txBox="1"/>
          <p:nvPr/>
        </p:nvSpPr>
        <p:spPr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/>
          </a:p>
        </p:txBody>
      </p:sp>
      <p:sp>
        <p:nvSpPr>
          <p:cNvPr id="37" name="Google Shape;37;p1"/>
          <p:cNvSpPr txBox="1"/>
          <p:nvPr/>
        </p:nvSpPr>
        <p:spPr>
          <a:xfrm>
            <a:off x="16274034" y="26656001"/>
            <a:ext cx="156243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/>
          </a:p>
        </p:txBody>
      </p:sp>
      <p:sp>
        <p:nvSpPr>
          <p:cNvPr id="38" name="Google Shape;38;p1"/>
          <p:cNvSpPr txBox="1"/>
          <p:nvPr/>
        </p:nvSpPr>
        <p:spPr>
          <a:xfrm>
            <a:off x="16206175" y="35851126"/>
            <a:ext cx="155460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5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PRINCIPAIS REFERÊNCIAS </a:t>
            </a:r>
            <a:endParaRPr/>
          </a:p>
        </p:txBody>
      </p:sp>
      <p:sp>
        <p:nvSpPr>
          <p:cNvPr id="39" name="Google Shape;39;p1"/>
          <p:cNvSpPr/>
          <p:nvPr/>
        </p:nvSpPr>
        <p:spPr>
          <a:xfrm>
            <a:off x="16130584" y="36560915"/>
            <a:ext cx="15697200" cy="51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800">
                <a:solidFill>
                  <a:schemeClr val="dk1"/>
                </a:solidFill>
              </a:rPr>
              <a:t>BRASIL. Constituição (1988). </a:t>
            </a:r>
            <a:r>
              <a:rPr b="1" lang="pt-BR" sz="2800">
                <a:solidFill>
                  <a:schemeClr val="dk1"/>
                </a:solidFill>
              </a:rPr>
              <a:t>Constituição Federal da Républica</a:t>
            </a:r>
            <a:r>
              <a:rPr lang="pt-BR" sz="2800">
                <a:solidFill>
                  <a:schemeClr val="dk1"/>
                </a:solidFill>
              </a:rPr>
              <a:t>. Brasília, Disponível em: https://www.planalto.gov.br/ccivil_03/constituicao/constituicaocompilado.htm. Acesso em: 03 nov. 2025.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800">
                <a:solidFill>
                  <a:schemeClr val="dk1"/>
                </a:solidFill>
              </a:rPr>
              <a:t>CONDEGE – Conselho Nacional de Defensores Públicos-Gerais. </a:t>
            </a:r>
            <a:r>
              <a:rPr b="1" lang="pt-BR" sz="2800">
                <a:solidFill>
                  <a:schemeClr val="dk1"/>
                </a:solidFill>
              </a:rPr>
              <a:t>RELATÓRIOS INDICAM PRISÕES INJUSTAS APÓS RECONHECIMENTO FOTOGRÁFICO</a:t>
            </a:r>
            <a:r>
              <a:rPr lang="pt-BR" sz="2800">
                <a:solidFill>
                  <a:schemeClr val="dk1"/>
                </a:solidFill>
              </a:rPr>
              <a:t>. Disponível em: https://www.condege.org.br/arquivos/1029. Publicado em: 19 abr. 2021. Acesso em: 3 out. 2025.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800">
                <a:solidFill>
                  <a:schemeClr val="dk1"/>
                </a:solidFill>
              </a:rPr>
              <a:t>RIBEIRO, V. A. F. </a:t>
            </a:r>
            <a:r>
              <a:rPr b="1" lang="pt-BR" sz="2800">
                <a:solidFill>
                  <a:schemeClr val="dk1"/>
                </a:solidFill>
              </a:rPr>
              <a:t>As prisões cautelares indevidas e sua repercussão na responsabilidade civil do Estado.</a:t>
            </a:r>
            <a:r>
              <a:rPr lang="pt-BR" sz="2800">
                <a:solidFill>
                  <a:schemeClr val="dk1"/>
                </a:solidFill>
              </a:rPr>
              <a:t> 2013. 167 f. Dissertação (Mestrado em Direito) – Universidade Federal do Rio Grande do Sul, Porto Alegre, 2013. Disponível em: https://lume.ufrgs.br/handle/10183/91040. Acesso em: 17 fev. 202</a:t>
            </a:r>
            <a:endParaRPr sz="2800"/>
          </a:p>
        </p:txBody>
      </p:sp>
      <p:sp>
        <p:nvSpPr>
          <p:cNvPr id="40" name="Google Shape;40;p1"/>
          <p:cNvSpPr txBox="1"/>
          <p:nvPr/>
        </p:nvSpPr>
        <p:spPr>
          <a:xfrm>
            <a:off x="16274025" y="11974300"/>
            <a:ext cx="15624300" cy="1465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4958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</a:rPr>
              <a:t>A pesquisa evidencia que, ao exercer o papel de sancionador, o Estado, deve agir dentro dos limites impostos pelos direitos e garantias fundamentais, de forma a evitar violações à liberdade e à dignidade da pessoa humana. Diante disso, a responsabilidade civil e criminal por prisões indevidas, em virtude de erro judiciário está amparada constitucionalmente (Knoerr; Veronesse, 2016).</a:t>
            </a:r>
            <a:endParaRPr sz="4000">
              <a:solidFill>
                <a:schemeClr val="dk1"/>
              </a:solidFill>
            </a:endParaRPr>
          </a:p>
          <a:p>
            <a:pPr indent="44958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</a:rPr>
              <a:t>Esses casos revelam o impacto profundo de uma prisão injusta na vida do indivíduo, que atinge tanto as esferas subjetivas quanto sua vivência em sociedade. Além da reparação financeira, a responsabilidade civil do Estado deve oferecer também uma função educativa e preventiva, fugindo do direito arcaico, que enxergava justiça como vingança privada (Silva </a:t>
            </a:r>
            <a:r>
              <a:rPr i="1" lang="pt-BR" sz="4000">
                <a:solidFill>
                  <a:schemeClr val="dk1"/>
                </a:solidFill>
              </a:rPr>
              <a:t>et al</a:t>
            </a:r>
            <a:r>
              <a:rPr lang="pt-BR" sz="4000">
                <a:solidFill>
                  <a:schemeClr val="dk1"/>
                </a:solidFill>
              </a:rPr>
              <a:t>., 2025). Dessa forma, busca-se o equilíbrio entre o poder e capacidade punitiva estatal com a proteção efetiva dos direitos fundamentais dos cidadãos, fortalecendo a confiança na justiça e no Estado Democrático de Direito.</a:t>
            </a:r>
            <a:endParaRPr sz="4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2009-08-05T17:04:46Z</dcterms:created>
  <dc:creator>Prof. Fernando Pinheiro</dc:creator>
</cp:coreProperties>
</file>