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6" d="100"/>
          <a:sy n="26" d="100"/>
        </p:scale>
        <p:origin x="732" y="-3444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xmlns="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xmlns="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cademia.edu/39886754/A_identidade_cultural_na_p%C3%B3s_modernidade_Stuart_Hall" TargetMode="External"/><Relationship Id="rId3" Type="http://schemas.openxmlformats.org/officeDocument/2006/relationships/hyperlink" Target="mailto:iisadorafranca14@gmail.com" TargetMode="External"/><Relationship Id="rId7" Type="http://schemas.openxmlformats.org/officeDocument/2006/relationships/hyperlink" Target="https://www.researchgate.net/publication/286087054_Maurice_Halbwachs_A_Memoria_Coletiva" TargetMode="External"/><Relationship Id="rId2" Type="http://schemas.openxmlformats.org/officeDocument/2006/relationships/hyperlink" Target="mailto:yara_Gadelha@Hot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amilamvarq@gmail.com" TargetMode="External"/><Relationship Id="rId5" Type="http://schemas.openxmlformats.org/officeDocument/2006/relationships/hyperlink" Target="mailto:hudsonwalkerpsi@gmail.com" TargetMode="External"/><Relationship Id="rId4" Type="http://schemas.openxmlformats.org/officeDocument/2006/relationships/hyperlink" Target="mailto:gigireserva57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xmlns="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12" y="12404635"/>
            <a:ext cx="14141841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/>
            <a:r>
              <a:rPr lang="pt-BR" sz="4000" dirty="0"/>
              <a:t>	</a:t>
            </a:r>
            <a:r>
              <a:rPr lang="pt-BR" sz="4000" dirty="0" smtClean="0"/>
              <a:t>A proposta </a:t>
            </a:r>
            <a:r>
              <a:rPr lang="pt-BR" sz="4000" dirty="0"/>
              <a:t>do trabalho </a:t>
            </a:r>
            <a:r>
              <a:rPr lang="pt-BR" sz="4000" dirty="0" smtClean="0"/>
              <a:t>busca </a:t>
            </a:r>
            <a:r>
              <a:rPr lang="pt-BR" sz="4000" dirty="0"/>
              <a:t>analisar como a música, especialmente no contexto nordestino, atua como uma forma de expressão da subjetividade, da memória afetiva e da identidade social. Busca-se compreender como os elementos musicais e culturais se entrelaçam às vivências individuais e coletivas, refletindo a força simbólica do território e a construção do pertencimento. Assim, busca-se promover uma reflexão mais ampla acerca da relação entre arte, sociedade e subjetividade, destacando a música como uma forma de resistência, emoção e afirmação </a:t>
            </a:r>
            <a:r>
              <a:rPr lang="pt-BR" sz="4000" dirty="0" err="1"/>
              <a:t>identitária</a:t>
            </a:r>
            <a:r>
              <a:rPr lang="pt-BR" sz="4000" dirty="0"/>
              <a:t> na contemporaneidade.</a:t>
            </a:r>
          </a:p>
          <a:p>
            <a:pPr indent="714375" algn="just"/>
            <a:endParaRPr lang="pt-BR" sz="4000" dirty="0"/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xmlns="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12" y="21113835"/>
            <a:ext cx="13963001" cy="8710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	</a:t>
            </a:r>
            <a:r>
              <a:rPr lang="pt-BR" sz="4000" dirty="0"/>
              <a:t>Este estudo configura-se como uma pesquisa qualitativa, exploratória e de caráter bibliográfico, voltada a compreender a música como forma de expressão subjetiva e de construção de identidades coletivas. </a:t>
            </a:r>
            <a:r>
              <a:rPr lang="pt-BR" sz="4000" dirty="0"/>
              <a:t>	</a:t>
            </a:r>
            <a:r>
              <a:rPr lang="pt-BR" sz="4000" dirty="0"/>
              <a:t>A investigação toma como ponto de partida o contexto sociocultural do Nordeste brasileiro, reconhecendo a arte musical como elemento fundamental nas experiências afetivas e nas territorialidades culturais da região, que marcam o modo de ser e viver nordestino.</a:t>
            </a:r>
          </a:p>
          <a:p>
            <a:pPr algn="just"/>
            <a:r>
              <a:rPr lang="pt-BR" sz="4000" dirty="0" smtClean="0"/>
              <a:t>	A </a:t>
            </a:r>
            <a:r>
              <a:rPr lang="pt-BR" sz="4000" dirty="0"/>
              <a:t>análise foi desenvolvida a partir de leituras teóricas, reflexões e discussões realizadas no âmbito do projeto </a:t>
            </a:r>
            <a:r>
              <a:rPr lang="pt-BR" sz="4000" dirty="0" err="1"/>
              <a:t>Nupsit</a:t>
            </a:r>
            <a:r>
              <a:rPr lang="pt-BR" sz="4000" dirty="0"/>
              <a:t> – Núcleo de Políticas Públicas, Psicologia e Territorialidades, vinculado à Faculdade Evolução Alto Oeste Potiguar (FACEP</a:t>
            </a:r>
            <a:r>
              <a:rPr lang="pt-BR" sz="4000" dirty="0" smtClean="0"/>
              <a:t>).</a:t>
            </a:r>
            <a:endParaRPr lang="pt-BR" sz="4000" dirty="0"/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xmlns="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9213" y="25789980"/>
            <a:ext cx="15545951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 smtClean="0"/>
              <a:t>   A </a:t>
            </a:r>
            <a:r>
              <a:rPr lang="pt-BR" sz="4000" dirty="0"/>
              <a:t>música revela-se como uma linguagem subjetiva e simbólica capaz de traduzir afetos, memórias e identidades. No contexto nordestino, ela expressa modos singulares de sentir e existir, transformando vivências em arte, resistência e pertencimento. Embora a pesquisa seja bibliográfica, contribui para ampliar o debate sobre subjetividade e cultura, evidenciando a música como elo entre o individual e o coletivo. Enquanto nordestinas, reconhecemos na arte musical uma forma de afirmar nossa história, nossas emoções e a riqueza simbólica do território que habitamos.</a:t>
            </a:r>
            <a:endParaRPr lang="pt-BR" sz="4000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080" y="4132288"/>
            <a:ext cx="29883100" cy="18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400" b="1" dirty="0" smtClean="0"/>
              <a:t>ENTRE </a:t>
            </a:r>
            <a:r>
              <a:rPr lang="pt-BR" sz="5400" b="1" dirty="0"/>
              <a:t>O SOM E O CHÃO: A MÚSICA COMO EXPRESSÃO DE SUBJETIVIDADE E IDENTIDADE NO NORDESTE</a:t>
            </a:r>
            <a:r>
              <a:rPr lang="pt-BR" sz="5400" b="1" baseline="30000" dirty="0"/>
              <a:t>(1</a:t>
            </a:r>
            <a:r>
              <a:rPr lang="pt-BR" sz="5400" b="1" baseline="30000" dirty="0" smtClean="0"/>
              <a:t>)</a:t>
            </a:r>
            <a:endParaRPr lang="pt-BR" sz="5200" b="1" dirty="0"/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xmlns="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155" y="6093215"/>
            <a:ext cx="2951460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4000" b="1" dirty="0" smtClean="0"/>
              <a:t>Yara </a:t>
            </a:r>
            <a:r>
              <a:rPr lang="pt-BR" sz="4000" b="1" dirty="0" err="1"/>
              <a:t>Taynara</a:t>
            </a:r>
            <a:r>
              <a:rPr lang="pt-BR" sz="4000" b="1" dirty="0"/>
              <a:t> Gadelha Chaves</a:t>
            </a:r>
            <a:r>
              <a:rPr lang="pt-BR" sz="4000" b="1" baseline="30000" dirty="0"/>
              <a:t>(2)</a:t>
            </a:r>
            <a:r>
              <a:rPr lang="pt-BR" sz="4000" b="1" dirty="0"/>
              <a:t>;</a:t>
            </a:r>
            <a:r>
              <a:rPr lang="pt-BR" sz="4000" dirty="0"/>
              <a:t> </a:t>
            </a:r>
            <a:r>
              <a:rPr lang="pt-BR" sz="4000" b="1" dirty="0"/>
              <a:t>Francisca Isadora de França Freitas</a:t>
            </a:r>
            <a:r>
              <a:rPr lang="pt-BR" sz="4000" b="1" baseline="30000" dirty="0"/>
              <a:t>(3)</a:t>
            </a:r>
            <a:r>
              <a:rPr lang="pt-BR" sz="4000" b="1" dirty="0"/>
              <a:t>; Giovanna Oliveira da Silva</a:t>
            </a:r>
            <a:r>
              <a:rPr lang="pt-BR" sz="4000" b="1" baseline="30000" dirty="0"/>
              <a:t>(4)</a:t>
            </a:r>
            <a:r>
              <a:rPr lang="pt-BR" sz="4000" b="1" dirty="0"/>
              <a:t>; Hudson Walker Simão Carneiro</a:t>
            </a:r>
            <a:r>
              <a:rPr lang="pt-BR" sz="4000" b="1" baseline="30000" dirty="0"/>
              <a:t>(5)</a:t>
            </a:r>
            <a:r>
              <a:rPr lang="pt-BR" sz="4000" b="1" dirty="0"/>
              <a:t>; </a:t>
            </a:r>
            <a:r>
              <a:rPr lang="pt-BR" sz="4000" b="1" dirty="0" err="1"/>
              <a:t>Kamila</a:t>
            </a:r>
            <a:r>
              <a:rPr lang="pt-BR" sz="4000" b="1" dirty="0"/>
              <a:t> Matias </a:t>
            </a:r>
            <a:r>
              <a:rPr lang="pt-BR" sz="4000" b="1" dirty="0" err="1"/>
              <a:t>Virginio</a:t>
            </a:r>
            <a:r>
              <a:rPr lang="pt-BR" sz="4000" b="1" baseline="30000" dirty="0"/>
              <a:t>(6</a:t>
            </a:r>
            <a:r>
              <a:rPr lang="pt-BR" sz="4000" b="1" baseline="30000" dirty="0" smtClean="0"/>
              <a:t>)</a:t>
            </a:r>
            <a:r>
              <a:rPr lang="pt-BR" sz="4000" b="1" dirty="0" smtClean="0"/>
              <a:t>.</a:t>
            </a:r>
            <a:endParaRPr lang="pt-BR" sz="4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xmlns="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40" y="7697744"/>
            <a:ext cx="2928963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600" baseline="30000" dirty="0" smtClean="0"/>
              <a:t>(1) Trabalho desenvolvido no Programa de Iniciação Científica (PIC) da FACEP através do projeto de pesquisa: Núcleo de Pesquisa em Políticas Públicas, Psicologia e Territorialidades (NUPSIT);</a:t>
            </a:r>
            <a:endParaRPr lang="pt-BR" sz="3600" dirty="0"/>
          </a:p>
          <a:p>
            <a:pPr algn="ctr"/>
            <a:r>
              <a:rPr lang="pt-BR" sz="3600" baseline="30000" dirty="0" smtClean="0"/>
              <a:t>(</a:t>
            </a:r>
            <a:r>
              <a:rPr lang="pt-BR" sz="3600" baseline="30000" dirty="0"/>
              <a:t>2) </a:t>
            </a:r>
            <a:r>
              <a:rPr lang="pt-BR" sz="3600" baseline="30000" dirty="0" smtClean="0"/>
              <a:t>Estudante; Faculdade Evolução Alto Oeste Potiguar – FACEP; Encanto, Rio Grande do Norte; </a:t>
            </a:r>
            <a:r>
              <a:rPr lang="pt-BR" sz="3600" baseline="30000" dirty="0" smtClean="0">
                <a:hlinkClick r:id="rId2"/>
              </a:rPr>
              <a:t>yara_Gadelha@Hotmail.com</a:t>
            </a:r>
            <a:endParaRPr lang="pt-BR" sz="3600" baseline="30000" dirty="0" smtClean="0"/>
          </a:p>
          <a:p>
            <a:pPr algn="ctr"/>
            <a:r>
              <a:rPr lang="pt-BR" sz="3600" baseline="30000" dirty="0" smtClean="0"/>
              <a:t>(3) </a:t>
            </a:r>
            <a:r>
              <a:rPr lang="pt-BR" sz="3600" baseline="30000" dirty="0"/>
              <a:t>Estudante; Faculdade Evolução Alto Oeste Potiguar – FACEP; </a:t>
            </a:r>
            <a:r>
              <a:rPr lang="pt-BR" sz="3600" baseline="30000" dirty="0" smtClean="0"/>
              <a:t>Pau dos Ferros, </a:t>
            </a:r>
            <a:r>
              <a:rPr lang="pt-BR" sz="3600" baseline="30000" dirty="0"/>
              <a:t>Rio Grande do Norte; </a:t>
            </a:r>
            <a:r>
              <a:rPr lang="pt-BR" sz="3600" baseline="30000" dirty="0" smtClean="0">
                <a:hlinkClick r:id="rId3"/>
              </a:rPr>
              <a:t>iisadorafranca14@gmail.com</a:t>
            </a:r>
            <a:endParaRPr lang="pt-BR" sz="3600" baseline="30000" dirty="0" smtClean="0"/>
          </a:p>
          <a:p>
            <a:pPr algn="ctr"/>
            <a:r>
              <a:rPr lang="pt-BR" sz="3600" baseline="30000" dirty="0" smtClean="0"/>
              <a:t>(4) </a:t>
            </a:r>
            <a:r>
              <a:rPr lang="pt-BR" sz="3600" baseline="30000" dirty="0"/>
              <a:t>Estudante; Faculdade Evolução Alto Oeste Potiguar – FACEP; </a:t>
            </a:r>
            <a:r>
              <a:rPr lang="pt-BR" sz="3600" baseline="30000" dirty="0" smtClean="0"/>
              <a:t>Rafael</a:t>
            </a:r>
            <a:r>
              <a:rPr lang="pt-BR" sz="3600" dirty="0"/>
              <a:t> </a:t>
            </a:r>
            <a:r>
              <a:rPr lang="pt-BR" sz="3600" baseline="30000" dirty="0" smtClean="0"/>
              <a:t>Fernandes, Rio </a:t>
            </a:r>
            <a:r>
              <a:rPr lang="pt-BR" sz="3600" baseline="30000" dirty="0"/>
              <a:t>Grande do Norte; </a:t>
            </a:r>
            <a:r>
              <a:rPr lang="pt-BR" sz="3600" baseline="30000" dirty="0" smtClean="0">
                <a:hlinkClick r:id="rId4"/>
              </a:rPr>
              <a:t>gigireserva57@gmail.com</a:t>
            </a:r>
            <a:endParaRPr lang="pt-BR" sz="3600" baseline="30000" dirty="0" smtClean="0"/>
          </a:p>
          <a:p>
            <a:pPr algn="ctr"/>
            <a:r>
              <a:rPr lang="pt-BR" sz="3600" baseline="30000" dirty="0" smtClean="0"/>
              <a:t>(5) Professor</a:t>
            </a:r>
            <a:r>
              <a:rPr lang="pt-BR" sz="3600" dirty="0" smtClean="0"/>
              <a:t> </a:t>
            </a:r>
            <a:r>
              <a:rPr lang="pt-BR" sz="3600" baseline="30000" dirty="0" smtClean="0"/>
              <a:t>orientador; Mestre em Planejamento e Dinâmicas Territoriais no Semiárido (PLANDITES/UERN); Docente</a:t>
            </a:r>
            <a:r>
              <a:rPr lang="pt-BR" sz="3600" dirty="0"/>
              <a:t> </a:t>
            </a:r>
            <a:r>
              <a:rPr lang="pt-BR" sz="3600" baseline="30000" dirty="0" smtClean="0"/>
              <a:t>de Psicologia na FACEP</a:t>
            </a:r>
            <a:r>
              <a:rPr lang="pt-BR" sz="3600" baseline="30000" dirty="0"/>
              <a:t>; </a:t>
            </a:r>
            <a:r>
              <a:rPr lang="pt-BR" sz="3600" baseline="30000" dirty="0" smtClean="0"/>
              <a:t>Coordenador do NUPSIT; </a:t>
            </a:r>
            <a:r>
              <a:rPr lang="pt-BR" sz="3600" baseline="30000" dirty="0" smtClean="0">
                <a:hlinkClick r:id="rId5"/>
              </a:rPr>
              <a:t>hudsonwalkerpsi@gmail.com</a:t>
            </a:r>
            <a:endParaRPr lang="pt-BR" sz="3600" baseline="30000" dirty="0" smtClean="0"/>
          </a:p>
          <a:p>
            <a:pPr algn="ctr"/>
            <a:r>
              <a:rPr lang="pt-BR" sz="3600" baseline="30000" dirty="0" smtClean="0"/>
              <a:t>(6) Professora</a:t>
            </a:r>
            <a:r>
              <a:rPr lang="pt-BR" sz="3600" dirty="0" smtClean="0"/>
              <a:t> </a:t>
            </a:r>
            <a:r>
              <a:rPr lang="pt-BR" sz="3600" baseline="30000" dirty="0"/>
              <a:t>orientador; </a:t>
            </a:r>
            <a:r>
              <a:rPr lang="pt-BR" sz="3600" baseline="30000" dirty="0" smtClean="0"/>
              <a:t>Mestra no</a:t>
            </a:r>
            <a:r>
              <a:rPr lang="pt-BR" sz="3600" dirty="0" smtClean="0"/>
              <a:t> </a:t>
            </a:r>
            <a:r>
              <a:rPr lang="pt-BR" sz="3600" baseline="30000" dirty="0" smtClean="0"/>
              <a:t>PLANDITES/UERN;</a:t>
            </a:r>
            <a:r>
              <a:rPr lang="pt-BR" sz="3600" dirty="0" smtClean="0"/>
              <a:t> </a:t>
            </a:r>
            <a:r>
              <a:rPr lang="pt-BR" sz="3600" baseline="30000" dirty="0" smtClean="0"/>
              <a:t>Graduada em Arquitetura e Urbanismo pela Universidade Federal Rural do </a:t>
            </a:r>
            <a:r>
              <a:rPr lang="pt-BR" sz="3600" baseline="30000" dirty="0" err="1" smtClean="0"/>
              <a:t>Semi-árido</a:t>
            </a:r>
            <a:r>
              <a:rPr lang="pt-BR" sz="3600" baseline="30000" dirty="0" smtClean="0"/>
              <a:t> (UFERSA); Coordenadora do NUPSIT; </a:t>
            </a:r>
            <a:r>
              <a:rPr lang="pt-BR" sz="3600" baseline="30000" dirty="0" smtClean="0">
                <a:hlinkClick r:id="rId6"/>
              </a:rPr>
              <a:t>kamilamvarq@gmail.com</a:t>
            </a:r>
            <a:endParaRPr lang="pt-BR" sz="3600" baseline="30000" dirty="0" smtClean="0"/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xmlns="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12" y="11074018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xmlns="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468" y="19696322"/>
            <a:ext cx="14038285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xmlns="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468" y="30318095"/>
            <a:ext cx="1403828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xmlns="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3516" y="24344163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xmlns="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0559" y="31953708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92644735-3187-4419-B178-1CD3BB610E91}"/>
              </a:ext>
            </a:extLst>
          </p:cNvPr>
          <p:cNvSpPr/>
          <p:nvPr/>
        </p:nvSpPr>
        <p:spPr>
          <a:xfrm>
            <a:off x="16130559" y="33399525"/>
            <a:ext cx="1569720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500" b="1" dirty="0"/>
              <a:t>HALBWACHS, M.</a:t>
            </a:r>
            <a:r>
              <a:rPr lang="pt-BR" sz="3500" dirty="0"/>
              <a:t> </a:t>
            </a:r>
            <a:r>
              <a:rPr lang="pt-BR" sz="3500" i="1" dirty="0"/>
              <a:t>A memória coletiva</a:t>
            </a:r>
            <a:r>
              <a:rPr lang="pt-BR" sz="3500" b="1" i="1" dirty="0"/>
              <a:t>.</a:t>
            </a:r>
            <a:r>
              <a:rPr lang="pt-BR" sz="3500" b="1" dirty="0"/>
              <a:t> São Paulo: Centauro</a:t>
            </a:r>
            <a:r>
              <a:rPr lang="pt-BR" sz="3500" dirty="0"/>
              <a:t>, 2006. Disponível em: </a:t>
            </a:r>
            <a:r>
              <a:rPr lang="pt-BR" sz="3500" u="sng" dirty="0">
                <a:hlinkClick r:id="rId7"/>
              </a:rPr>
              <a:t>https://www.researchgate.net/publication/286087054_Maurice_Halbwachs_A_Memoria_Coletiva</a:t>
            </a:r>
            <a:r>
              <a:rPr lang="pt-BR" sz="3500" dirty="0"/>
              <a:t>. </a:t>
            </a:r>
            <a:endParaRPr lang="pt-BR" sz="3500" dirty="0" smtClean="0"/>
          </a:p>
          <a:p>
            <a:pPr>
              <a:spcAft>
                <a:spcPts val="0"/>
              </a:spcAft>
            </a:pPr>
            <a:endParaRPr lang="pt-BR" sz="24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500" b="1" dirty="0"/>
              <a:t>HALL, S.</a:t>
            </a:r>
            <a:r>
              <a:rPr lang="pt-BR" sz="3500" dirty="0"/>
              <a:t> </a:t>
            </a:r>
            <a:r>
              <a:rPr lang="pt-BR" sz="3500" b="1" i="1" dirty="0"/>
              <a:t>A identidade cultural na pós-modernidade.</a:t>
            </a:r>
            <a:r>
              <a:rPr lang="pt-BR" sz="3500" b="1" dirty="0"/>
              <a:t> </a:t>
            </a:r>
            <a:r>
              <a:rPr lang="pt-BR" sz="3500" dirty="0"/>
              <a:t>11. ed. Rio de Janeiro: DP&amp;A, 2006. Disponível em: </a:t>
            </a:r>
            <a:r>
              <a:rPr lang="pt-BR" sz="3500" u="sng" dirty="0">
                <a:hlinkClick r:id="rId8"/>
              </a:rPr>
              <a:t>https://www.academia.edu/39886754/A_identidade_cultural_na_p%C3%B3s_modernidade_Stuart_Hall</a:t>
            </a:r>
            <a:r>
              <a:rPr lang="pt-BR" sz="3500" dirty="0" smtClean="0"/>
              <a:t>.</a:t>
            </a:r>
          </a:p>
          <a:p>
            <a:pPr>
              <a:spcAft>
                <a:spcPts val="0"/>
              </a:spcAft>
            </a:pPr>
            <a:endParaRPr lang="pt-BR" sz="3500" dirty="0" smtClean="0"/>
          </a:p>
          <a:p>
            <a:pPr>
              <a:spcAft>
                <a:spcPts val="0"/>
              </a:spcAft>
            </a:pPr>
            <a:r>
              <a:rPr lang="pt-BR" sz="3500" b="1" dirty="0"/>
              <a:t>MARTÍN-BARÓ, I. </a:t>
            </a:r>
            <a:r>
              <a:rPr lang="pt-BR" sz="3500" b="1" i="1" dirty="0"/>
              <a:t>Psicologia da libertação</a:t>
            </a:r>
            <a:r>
              <a:rPr lang="pt-BR" sz="3500" i="1" dirty="0"/>
              <a:t>.</a:t>
            </a:r>
            <a:r>
              <a:rPr lang="pt-BR" sz="3500" dirty="0"/>
              <a:t> Petrópolis: Vozes, 1996.</a:t>
            </a:r>
          </a:p>
          <a:p>
            <a:pPr>
              <a:spcAft>
                <a:spcPts val="0"/>
              </a:spcAft>
            </a:pPr>
            <a:endParaRPr lang="pt-BR" sz="2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42" name="Text Box 73">
            <a:extLst>
              <a:ext uri="{FF2B5EF4-FFF2-40B4-BE49-F238E27FC236}">
                <a16:creationId xmlns:a16="http://schemas.microsoft.com/office/drawing/2014/main" xmlns="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13" y="31738216"/>
            <a:ext cx="14141840" cy="1086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 smtClean="0"/>
              <a:t>	Os resultados revisados demonstram que </a:t>
            </a:r>
            <a:r>
              <a:rPr lang="pt-BR" sz="4000" dirty="0"/>
              <a:t>a música não provoca emoção apenas por causa de notas ou acordes, mas porque cada pessoa projeta nela os seus próprios sentidos. </a:t>
            </a:r>
            <a:r>
              <a:rPr lang="pt-BR" sz="4000" dirty="0" smtClean="0"/>
              <a:t>Nesse sentido, a música </a:t>
            </a:r>
            <a:r>
              <a:rPr lang="pt-BR" sz="4000" dirty="0"/>
              <a:t>atua também como um espaço de memórias e reconstrução de identidade. Cada canção pode ser um gatilho que desperta lembranças e emoções de momentos vividos. </a:t>
            </a:r>
            <a:endParaRPr lang="pt-BR" sz="4000" dirty="0" smtClean="0"/>
          </a:p>
          <a:p>
            <a:pPr algn="just"/>
            <a:r>
              <a:rPr lang="pt-BR" sz="4000" dirty="0" smtClean="0"/>
              <a:t>	Dentro </a:t>
            </a:r>
            <a:r>
              <a:rPr lang="pt-BR" sz="4000" dirty="0"/>
              <a:t>do contexto nordestino, a relação com a música, identidade e subjetividade ganha ainda mais força. Aonde a arte costuma ser expressão e resistência simbólica diante de narrativas históricas que reduzem o Nordeste a estereótipos em seca, pobreza e sofrimento. Mais </a:t>
            </a:r>
            <a:r>
              <a:rPr lang="pt-BR" sz="4000" dirty="0" smtClean="0"/>
              <a:t>do </a:t>
            </a:r>
            <a:r>
              <a:rPr lang="pt-BR" sz="4000" dirty="0"/>
              <a:t>que ritmos tradicionais, o Nordeste se torna rico ao ouvir canções que pode reativar memórias e sentimentos, abrangendo múltiplas sonoridades, do popular ao contemporâneo, refletindo diversos </a:t>
            </a:r>
            <a:r>
              <a:rPr lang="pt-BR" sz="4000" dirty="0" smtClean="0"/>
              <a:t>modos </a:t>
            </a:r>
            <a:r>
              <a:rPr lang="pt-BR" sz="4000" dirty="0"/>
              <a:t>de sentir e reconhecer.</a:t>
            </a:r>
          </a:p>
          <a:p>
            <a:pPr algn="just"/>
            <a:endParaRPr lang="pt-BR" sz="4000" dirty="0"/>
          </a:p>
        </p:txBody>
      </p:sp>
      <p:sp>
        <p:nvSpPr>
          <p:cNvPr id="43" name="Text Box 73">
            <a:extLst>
              <a:ext uri="{FF2B5EF4-FFF2-40B4-BE49-F238E27FC236}">
                <a16:creationId xmlns:a16="http://schemas.microsoft.com/office/drawing/2014/main" xmlns="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51088" y="11049920"/>
            <a:ext cx="15356092" cy="1455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 smtClean="0"/>
              <a:t>Independentemente </a:t>
            </a:r>
            <a:r>
              <a:rPr lang="pt-BR" sz="4000" dirty="0"/>
              <a:t>do gênero musical, é através da música que o indivíduo se molda, transforma o seu espaço e cria laços afetivos com o lugar onde vive. Ao se reconhecer nas letras, nas melodias e nas emoções despertadas pela música, cada sujeito percebe o seu próprio sentido de ser e estar no mundo, reafirmando seu pertencimento, seja no Nordeste ou em qualquer outro lugar onde a harmonia entre o som e o sentimento constrói pontes entre o individual e o coletivo.</a:t>
            </a:r>
          </a:p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A análise da canção de Belchior exemplifica como a música atua como espelho das vivências e emoções do povo nordestino, mas esse fenômeno ultrapassa um artista ou uma obra específica. Em diferentes épocas e estilos, a música da região carrega traços de resistência, esperança e afirmação da identidade coletiva. Canções de Luiz Gonzaga, Elba Ramalho, Alceu Valença, Chico César e tantos outros revelam que a arte musical é uma forma de narrar o território, um meio de traduzir sentimentos, denunciar desigualdades e reafirmar o valor simbólico da cultura nordestina. Sob essa perspectiva, a música pode ser compreendida como uma linguagem social e psicológica, que permite ao sujeito </a:t>
            </a:r>
            <a:r>
              <a:rPr lang="pt-BR" sz="4000" dirty="0" err="1"/>
              <a:t>ressignificar</a:t>
            </a:r>
            <a:r>
              <a:rPr lang="pt-BR" sz="4000" dirty="0"/>
              <a:t> o próprio contexto e encontrar sentido nas experiências vividas. </a:t>
            </a:r>
          </a:p>
          <a:p>
            <a:pPr indent="714375" algn="just" defTabSz="2133600">
              <a:spcBef>
                <a:spcPct val="50000"/>
              </a:spcBef>
            </a:pPr>
            <a:endParaRPr lang="pt-BR" sz="4000" dirty="0" smtClean="0"/>
          </a:p>
          <a:p>
            <a:pPr indent="714375" algn="just" defTabSz="2133600">
              <a:spcBef>
                <a:spcPct val="50000"/>
              </a:spcBef>
            </a:pPr>
            <a:endParaRPr lang="pt-BR" sz="4000" dirty="0" smtClean="0"/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3611</TotalTime>
  <Words>588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Conta da Microsoft</cp:lastModifiedBy>
  <cp:revision>113</cp:revision>
  <dcterms:created xsi:type="dcterms:W3CDTF">2009-08-05T17:04:46Z</dcterms:created>
  <dcterms:modified xsi:type="dcterms:W3CDTF">2025-11-11T14:38:14Z</dcterms:modified>
</cp:coreProperties>
</file>