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2404050" cy="43205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g54MsFbfR18cjJpnNDqldfZA3bM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32" d="100"/>
          <a:sy n="32" d="100"/>
        </p:scale>
        <p:origin x="204" y="-4788"/>
      </p:cViewPr>
      <p:guideLst>
        <p:guide orient="horz" pos="13608"/>
        <p:guide pos="102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za Holanda" userId="9c5ef4a6199ca8a0" providerId="LiveId" clId="{1BD695CE-8A22-4B50-869B-91D18A83508B}"/>
    <pc:docChg chg="modSld">
      <pc:chgData name="Andreza Holanda" userId="9c5ef4a6199ca8a0" providerId="LiveId" clId="{1BD695CE-8A22-4B50-869B-91D18A83508B}" dt="2025-11-10T23:50:30.304" v="5" actId="1076"/>
      <pc:docMkLst>
        <pc:docMk/>
      </pc:docMkLst>
      <pc:sldChg chg="modSp mod">
        <pc:chgData name="Andreza Holanda" userId="9c5ef4a6199ca8a0" providerId="LiveId" clId="{1BD695CE-8A22-4B50-869B-91D18A83508B}" dt="2025-11-10T23:50:30.304" v="5" actId="1076"/>
        <pc:sldMkLst>
          <pc:docMk/>
          <pc:sldMk cId="0" sldId="256"/>
        </pc:sldMkLst>
        <pc:spChg chg="mod">
          <ac:chgData name="Andreza Holanda" userId="9c5ef4a6199ca8a0" providerId="LiveId" clId="{1BD695CE-8A22-4B50-869B-91D18A83508B}" dt="2025-11-10T23:49:51.395" v="2" actId="1076"/>
          <ac:spMkLst>
            <pc:docMk/>
            <pc:sldMk cId="0" sldId="256"/>
            <ac:spMk id="28" creationId="{00000000-0000-0000-0000-000000000000}"/>
          </ac:spMkLst>
        </pc:spChg>
        <pc:spChg chg="mod">
          <ac:chgData name="Andreza Holanda" userId="9c5ef4a6199ca8a0" providerId="LiveId" clId="{1BD695CE-8A22-4B50-869B-91D18A83508B}" dt="2025-11-10T23:50:30.304" v="5" actId="1076"/>
          <ac:spMkLst>
            <pc:docMk/>
            <pc:sldMk cId="0" sldId="256"/>
            <ac:spMk id="2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/>
          </a:p>
        </p:txBody>
      </p:sp>
      <p:sp>
        <p:nvSpPr>
          <p:cNvPr id="26" name="Google Shape;2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3" descr="Uma imagem contendo Interface gráfica do usuário&#10;&#10;O conteúdo gerado por IA pode estar incorreto."/>
          <p:cNvPicPr preferRelativeResize="0"/>
          <p:nvPr/>
        </p:nvPicPr>
        <p:blipFill rotWithShape="1">
          <a:blip r:embed="rId2">
            <a:alphaModFix/>
          </a:blip>
          <a:srcRect t="1528" r="1530" b="123"/>
          <a:stretch/>
        </p:blipFill>
        <p:spPr>
          <a:xfrm>
            <a:off x="225" y="300"/>
            <a:ext cx="32436220" cy="43205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13;p3" descr="Uma imagem contendo Interface gráfica do usuário&#10;&#10;O conteúdo gerado por IA pode estar incorreto."/>
          <p:cNvPicPr preferRelativeResize="0"/>
          <p:nvPr/>
        </p:nvPicPr>
        <p:blipFill rotWithShape="1">
          <a:blip r:embed="rId2">
            <a:alphaModFix/>
          </a:blip>
          <a:srcRect l="93" t="85969" r="1437" b="1883"/>
          <a:stretch/>
        </p:blipFill>
        <p:spPr>
          <a:xfrm>
            <a:off x="225" y="37876508"/>
            <a:ext cx="32436220" cy="5337276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1620838" y="815975"/>
            <a:ext cx="29162375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1620838" y="10080625"/>
            <a:ext cx="29162375" cy="28514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dt" idx="10"/>
          </p:nvPr>
        </p:nvSpPr>
        <p:spPr>
          <a:xfrm>
            <a:off x="16208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ftr" idx="11"/>
          </p:nvPr>
        </p:nvSpPr>
        <p:spPr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ldNum" idx="12"/>
          </p:nvPr>
        </p:nvSpPr>
        <p:spPr>
          <a:xfrm>
            <a:off x="232235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yout Personalizado">
  <p:cSld name="Layout Personalizado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1620838" y="1730375"/>
            <a:ext cx="29162375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dt" idx="10"/>
          </p:nvPr>
        </p:nvSpPr>
        <p:spPr>
          <a:xfrm>
            <a:off x="16208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ftr" idx="11"/>
          </p:nvPr>
        </p:nvSpPr>
        <p:spPr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232235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1620838" y="1730375"/>
            <a:ext cx="29162375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0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0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0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0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0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0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0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0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0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1620838" y="10080625"/>
            <a:ext cx="29162375" cy="28514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457200" marR="0" lvl="0" indent="-1187450" algn="l" rtl="0">
              <a:spcBef>
                <a:spcPts val="3020"/>
              </a:spcBef>
              <a:spcAft>
                <a:spcPts val="0"/>
              </a:spcAft>
              <a:buClr>
                <a:schemeClr val="dk1"/>
              </a:buClr>
              <a:buSzPts val="15100"/>
              <a:buFont typeface="Arial"/>
              <a:buChar char="•"/>
              <a:defRPr sz="15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1066800" algn="l" rtl="0">
              <a:spcBef>
                <a:spcPts val="2640"/>
              </a:spcBef>
              <a:spcAft>
                <a:spcPts val="0"/>
              </a:spcAft>
              <a:buClr>
                <a:schemeClr val="dk1"/>
              </a:buClr>
              <a:buSzPts val="13200"/>
              <a:buFont typeface="Arial"/>
              <a:buChar char="–"/>
              <a:defRPr sz="1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946150" algn="l" rtl="0"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Char char="•"/>
              <a:defRPr sz="1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831850" algn="l" rtl="0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–"/>
              <a:defRPr sz="9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831850" algn="l" rtl="0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»"/>
              <a:defRPr sz="9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831850" algn="l" rtl="0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»"/>
              <a:defRPr sz="9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831850" algn="l" rtl="0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»"/>
              <a:defRPr sz="9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831850" algn="l" rtl="0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»"/>
              <a:defRPr sz="9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831850" algn="l" rtl="0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»"/>
              <a:defRPr sz="9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16208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232235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ogeriogreco.com.br/post/nova-lei-de-persegui%C3%A7%C3%A3o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editorarevistas.mackenzie.br/index.php/cpgdd/article/view/15621/1172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"/>
          <p:cNvSpPr txBox="1"/>
          <p:nvPr/>
        </p:nvSpPr>
        <p:spPr>
          <a:xfrm>
            <a:off x="792312" y="10982674"/>
            <a:ext cx="14141700" cy="130189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714375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dirty="0">
                <a:solidFill>
                  <a:schemeClr val="dk1"/>
                </a:solidFill>
              </a:rPr>
              <a:t>O </a:t>
            </a:r>
            <a:r>
              <a:rPr lang="pt-BR" sz="4000" i="1" dirty="0" err="1">
                <a:solidFill>
                  <a:schemeClr val="dk1"/>
                </a:solidFill>
              </a:rPr>
              <a:t>stalking</a:t>
            </a:r>
            <a:r>
              <a:rPr lang="pt-BR" sz="4000" dirty="0">
                <a:solidFill>
                  <a:schemeClr val="dk1"/>
                </a:solidFill>
              </a:rPr>
              <a:t>, segundo Matos, </a:t>
            </a:r>
            <a:r>
              <a:rPr lang="pt-BR" sz="4000" dirty="0" err="1">
                <a:solidFill>
                  <a:schemeClr val="dk1"/>
                </a:solidFill>
              </a:rPr>
              <a:t>Grangelia</a:t>
            </a:r>
            <a:r>
              <a:rPr lang="pt-BR" sz="4000" dirty="0">
                <a:solidFill>
                  <a:schemeClr val="dk1"/>
                </a:solidFill>
              </a:rPr>
              <a:t> e Ferreira (2012, p. 162), é uma forma de violência interpessoal marcada  por um assédio persistente, que com o avanço das redes sociais tornou-se mais comum, especialmente por meio de perfis falsos e mensagens indesejadas.</a:t>
            </a:r>
          </a:p>
          <a:p>
            <a:pPr marL="0" marR="0" lvl="0" indent="714375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dirty="0">
                <a:solidFill>
                  <a:schemeClr val="dk1"/>
                </a:solidFill>
              </a:rPr>
              <a:t>A pesquisa analisa como o </a:t>
            </a:r>
            <a:r>
              <a:rPr lang="pt-BR" sz="4000" i="1" dirty="0" err="1">
                <a:solidFill>
                  <a:schemeClr val="dk1"/>
                </a:solidFill>
              </a:rPr>
              <a:t>stalking</a:t>
            </a:r>
            <a:r>
              <a:rPr lang="pt-BR" sz="4000" dirty="0">
                <a:solidFill>
                  <a:schemeClr val="dk1"/>
                </a:solidFill>
              </a:rPr>
              <a:t> virtual ocorre nas redes sociais, seus impactos nas vitimas e avalia a eficácia da lei nº 14.132/2021, ressaltando suas limitações no combate á violência de gênero.</a:t>
            </a:r>
          </a:p>
          <a:p>
            <a:pPr marL="0" marR="0" lvl="0" indent="714375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dirty="0"/>
              <a:t>O estudo tem como intuito promover a mobilização social acerca do tema ainda pouco abordado, incentivar a capacitação de profissionais e, principalmente, fortalecer a legislação existente, construindo uma rede de proteção efetiva às vítimas.</a:t>
            </a:r>
            <a:endParaRPr lang="pt-BR" sz="4000" dirty="0">
              <a:solidFill>
                <a:schemeClr val="dk1"/>
              </a:solidFill>
            </a:endParaRPr>
          </a:p>
        </p:txBody>
      </p:sp>
      <p:sp>
        <p:nvSpPr>
          <p:cNvPr id="29" name="Google Shape;29;p1"/>
          <p:cNvSpPr txBox="1"/>
          <p:nvPr/>
        </p:nvSpPr>
        <p:spPr>
          <a:xfrm>
            <a:off x="811133" y="24739091"/>
            <a:ext cx="13931237" cy="1713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lang="pt-BR" sz="4000" dirty="0">
                <a:solidFill>
                  <a:schemeClr val="dk1"/>
                </a:solidFill>
              </a:rPr>
              <a:t>A pesquisa caracteriza-se como um estudo descritivo que busca analisar a vulnerabilidade das mulheres na exposição digital e sua relação com a prática do </a:t>
            </a:r>
            <a:r>
              <a:rPr lang="pt-BR" sz="4000" i="1" dirty="0" err="1">
                <a:solidFill>
                  <a:schemeClr val="dk1"/>
                </a:solidFill>
              </a:rPr>
              <a:t>stalking</a:t>
            </a:r>
            <a:r>
              <a:rPr lang="pt-BR" sz="4000" dirty="0">
                <a:solidFill>
                  <a:schemeClr val="dk1"/>
                </a:solidFill>
              </a:rPr>
              <a:t>, crime previsto no artigo 147-“A” do Código Penal. Segundo </a:t>
            </a:r>
            <a:r>
              <a:rPr lang="pt-BR" sz="4000" dirty="0" err="1">
                <a:solidFill>
                  <a:schemeClr val="dk1"/>
                </a:solidFill>
              </a:rPr>
              <a:t>Tafla</a:t>
            </a:r>
            <a:r>
              <a:rPr lang="pt-BR" sz="4000" dirty="0">
                <a:solidFill>
                  <a:schemeClr val="dk1"/>
                </a:solidFill>
              </a:rPr>
              <a:t> et al. (2022, p. 35), esse tipo de estudo descreve fenômenos, contextos e eventos que influenciam a violência contra a mulher, utilizando materiais como artigos científicos, livros e fontes digitais para aprofundar a compreensão do tema.</a:t>
            </a: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dirty="0">
                <a:solidFill>
                  <a:schemeClr val="dk1"/>
                </a:solidFill>
              </a:rPr>
              <a:t>	</a:t>
            </a:r>
            <a:r>
              <a:rPr lang="pt-BR" sz="4000" dirty="0"/>
              <a:t>A  Abordagem do estudo é definida por um tipo de pesquisa básica que visa descobrir, melhorar ou ampliar um conhecimento científico analisando os desafios que a mulher enfrenta diante das situações de violência no ambiente virtual.</a:t>
            </a: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dirty="0">
                <a:solidFill>
                  <a:schemeClr val="dk1"/>
                </a:solidFill>
              </a:rPr>
              <a:t>	O trabalho analisa como a lei nº14.132/2021 atua na prevenção da violência de gênero, buscando compreender as características de um fenômeno com base em fontes documentais empíricas.</a:t>
            </a:r>
            <a:endParaRPr sz="2400" dirty="0">
              <a:solidFill>
                <a:schemeClr val="dk1"/>
              </a:solidFill>
            </a:endParaRPr>
          </a:p>
        </p:txBody>
      </p:sp>
      <p:sp>
        <p:nvSpPr>
          <p:cNvPr id="30" name="Google Shape;30;p1"/>
          <p:cNvSpPr txBox="1"/>
          <p:nvPr/>
        </p:nvSpPr>
        <p:spPr>
          <a:xfrm>
            <a:off x="15360650" y="26357575"/>
            <a:ext cx="15546000" cy="117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714375" algn="just" rtl="0">
              <a:spcBef>
                <a:spcPts val="2000"/>
              </a:spcBef>
              <a:spcAft>
                <a:spcPts val="0"/>
              </a:spcAft>
              <a:buNone/>
            </a:pPr>
            <a:endParaRPr/>
          </a:p>
          <a:p>
            <a:pPr marL="0" marR="0" lvl="0" indent="714375" algn="just" rtl="0">
              <a:spcBef>
                <a:spcPts val="2000"/>
              </a:spcBef>
              <a:spcAft>
                <a:spcPts val="0"/>
              </a:spcAft>
              <a:buNone/>
            </a:pPr>
            <a:endParaRPr sz="4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31;p1"/>
          <p:cNvSpPr/>
          <p:nvPr/>
        </p:nvSpPr>
        <p:spPr>
          <a:xfrm>
            <a:off x="955666" y="4012027"/>
            <a:ext cx="29883000" cy="181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850" tIns="106925" rIns="213850" bIns="106925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200" b="1" dirty="0">
                <a:solidFill>
                  <a:schemeClr val="dk1"/>
                </a:solidFill>
              </a:rPr>
              <a:t>ENTRE O LIKE E A AMEAÇA: O STALKING VIRTUAL E AS FRAGILIDADES DA LEI 14.132/2021</a:t>
            </a:r>
            <a:r>
              <a:rPr lang="pt-BR" sz="5200" b="0" i="0" u="none" strike="noStrike" cap="none" baseline="30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(1)</a:t>
            </a:r>
            <a:r>
              <a:rPr lang="pt-BR" sz="52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dirty="0"/>
          </a:p>
        </p:txBody>
      </p:sp>
      <p:sp>
        <p:nvSpPr>
          <p:cNvPr id="32" name="Google Shape;32;p1"/>
          <p:cNvSpPr/>
          <p:nvPr/>
        </p:nvSpPr>
        <p:spPr>
          <a:xfrm>
            <a:off x="1139866" y="5853014"/>
            <a:ext cx="29514600" cy="12310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700" b="1" dirty="0">
                <a:solidFill>
                  <a:schemeClr val="dk1"/>
                </a:solidFill>
              </a:rPr>
              <a:t>Amanda Holanda Bessa Moura</a:t>
            </a:r>
            <a:r>
              <a:rPr lang="pt-BR" sz="3700" b="0" i="0" u="none" strike="noStrike" cap="none" baseline="30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(2)</a:t>
            </a:r>
            <a:r>
              <a:rPr lang="pt-BR" sz="37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; </a:t>
            </a:r>
            <a:r>
              <a:rPr lang="pt-BR" sz="3700" b="1" dirty="0">
                <a:solidFill>
                  <a:schemeClr val="dk1"/>
                </a:solidFill>
              </a:rPr>
              <a:t>Eduarda Vitória da Silva</a:t>
            </a:r>
            <a:r>
              <a:rPr lang="pt-BR" sz="3700" b="0" i="0" u="none" strike="noStrike" cap="none" baseline="30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(3)</a:t>
            </a:r>
            <a:r>
              <a:rPr lang="pt-BR" sz="37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; </a:t>
            </a:r>
            <a:r>
              <a:rPr lang="pt-BR" sz="3700" b="1" dirty="0">
                <a:solidFill>
                  <a:schemeClr val="dk1"/>
                </a:solidFill>
              </a:rPr>
              <a:t>Maria Gabriele Pinheiro Rocha</a:t>
            </a:r>
            <a:r>
              <a:rPr lang="pt-BR" sz="3700" b="0" i="0" u="none" strike="noStrike" cap="none" baseline="30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(4)</a:t>
            </a:r>
            <a:r>
              <a:rPr lang="pt-BR" sz="37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; </a:t>
            </a:r>
            <a:r>
              <a:rPr lang="pt-BR" sz="3700" b="1" dirty="0">
                <a:solidFill>
                  <a:schemeClr val="dk1"/>
                </a:solidFill>
              </a:rPr>
              <a:t>Marcos Aurélio Holanda Guerra</a:t>
            </a:r>
            <a:r>
              <a:rPr lang="pt-BR" sz="3700" b="0" i="0" u="none" strike="noStrike" cap="none" baseline="30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(5)</a:t>
            </a:r>
            <a:r>
              <a:rPr lang="pt-BR" sz="37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; </a:t>
            </a:r>
            <a:r>
              <a:rPr lang="pt-BR" sz="3700" b="1" dirty="0">
                <a:solidFill>
                  <a:schemeClr val="dk1"/>
                </a:solidFill>
              </a:rPr>
              <a:t>Francisco Fernando Dias da Silva</a:t>
            </a:r>
            <a:r>
              <a:rPr lang="pt-BR" sz="3700" b="0" i="0" u="none" strike="noStrike" cap="none" baseline="30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(6)</a:t>
            </a:r>
            <a:r>
              <a:rPr lang="pt-BR" sz="37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3700" b="1" i="0" u="none" strike="noStrike" cap="none" baseline="30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1"/>
          <p:cNvSpPr/>
          <p:nvPr/>
        </p:nvSpPr>
        <p:spPr>
          <a:xfrm>
            <a:off x="1632561" y="7183841"/>
            <a:ext cx="28529210" cy="2677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="0" i="0" u="none" strike="noStrike" cap="none" baseline="30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(1) Trabalho desenvolvido no Programa de Iniciação Científica (PIC) da Faculdade Evolução Alto Oeste Potiguar; 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="0" i="0" u="none" strike="noStrike" cap="none" baseline="30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(2)</a:t>
            </a:r>
            <a:r>
              <a:rPr lang="pt-BR" sz="3600" baseline="30000" dirty="0">
                <a:solidFill>
                  <a:schemeClr val="dk1"/>
                </a:solidFill>
              </a:rPr>
              <a:t>Estudante de Bacharel em Direito,</a:t>
            </a:r>
            <a:r>
              <a:rPr lang="pt-BR" sz="3600" b="0" i="0" u="none" strike="noStrike" cap="none" baseline="30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3600" baseline="30000" dirty="0">
                <a:solidFill>
                  <a:schemeClr val="dk1"/>
                </a:solidFill>
              </a:rPr>
              <a:t>Faculdade Evolução Alto Oeste Potiguar- FACEP; Pau dos Ferros, RN; Amanda.holanda.bessa@gmail.com;</a:t>
            </a:r>
            <a:r>
              <a:rPr lang="pt-BR" sz="3600" b="0" i="0" u="none" strike="noStrike" cap="none" baseline="30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="0" i="0" u="none" strike="noStrike" cap="none" baseline="30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(3) </a:t>
            </a:r>
            <a:r>
              <a:rPr lang="pt-BR" sz="3600" baseline="30000" dirty="0">
                <a:solidFill>
                  <a:schemeClr val="dk1"/>
                </a:solidFill>
              </a:rPr>
              <a:t>Estudante de Bacharel em Direito, Faculdade Evolução Alto Oeste Potiguar- FACEP; Pau dos Ferros, RN; eduardavitoriadireito@gmail.com;</a:t>
            </a:r>
            <a:endParaRPr sz="3600" baseline="30000" dirty="0">
              <a:solidFill>
                <a:schemeClr val="dk1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aseline="30000" dirty="0">
                <a:solidFill>
                  <a:schemeClr val="dk1"/>
                </a:solidFill>
              </a:rPr>
              <a:t>(4) Estudante de Bacharel em Direito, Faculdade Evolução Alto Oeste Potiguar- FACEP; Pau dos Ferros, RN; gabrielepinheiro91@gmail.com;                                   </a:t>
            </a:r>
            <a:endParaRPr sz="3600" baseline="30000" dirty="0">
              <a:solidFill>
                <a:schemeClr val="dk1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aseline="30000" dirty="0">
                <a:solidFill>
                  <a:schemeClr val="dk1"/>
                </a:solidFill>
              </a:rPr>
              <a:t>(5) Professor Especialista; Faculdade Evolução Alto Oeste Potiguar- FACEP; Pau dos Ferros, RN; marcos.hguerra@hotmail.com; </a:t>
            </a:r>
            <a:endParaRPr sz="3600" baseline="30000" dirty="0">
              <a:solidFill>
                <a:schemeClr val="dk1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aseline="30000" dirty="0">
                <a:solidFill>
                  <a:schemeClr val="dk1"/>
                </a:solidFill>
              </a:rPr>
              <a:t>(6) Professor Especialista; Faculdade Evolução Alto Oeste Potiguar- FACEP; Pau dos Ferros, RN; ffernandodiasadv@gmail.com.</a:t>
            </a:r>
            <a:endParaRPr sz="3600" baseline="30000" dirty="0">
              <a:solidFill>
                <a:schemeClr val="dk1"/>
              </a:solidFill>
            </a:endParaRPr>
          </a:p>
        </p:txBody>
      </p:sp>
      <p:sp>
        <p:nvSpPr>
          <p:cNvPr id="34" name="Google Shape;34;p1"/>
          <p:cNvSpPr txBox="1"/>
          <p:nvPr/>
        </p:nvSpPr>
        <p:spPr>
          <a:xfrm>
            <a:off x="792312" y="10100460"/>
            <a:ext cx="14141700" cy="923400"/>
          </a:xfrm>
          <a:prstGeom prst="rect">
            <a:avLst/>
          </a:prstGeom>
          <a:solidFill>
            <a:srgbClr val="700000"/>
          </a:solidFill>
          <a:ln w="9525" cap="flat" cmpd="sng">
            <a:solidFill>
              <a:srgbClr val="00B0F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INTRODUÇÃO</a:t>
            </a:r>
            <a:endParaRPr/>
          </a:p>
        </p:txBody>
      </p:sp>
      <p:sp>
        <p:nvSpPr>
          <p:cNvPr id="35" name="Google Shape;35;p1"/>
          <p:cNvSpPr txBox="1"/>
          <p:nvPr/>
        </p:nvSpPr>
        <p:spPr>
          <a:xfrm>
            <a:off x="811133" y="23946619"/>
            <a:ext cx="13934700" cy="923400"/>
          </a:xfrm>
          <a:prstGeom prst="rect">
            <a:avLst/>
          </a:prstGeom>
          <a:solidFill>
            <a:srgbClr val="700000"/>
          </a:soli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MATERIAL E MÉTODOS</a:t>
            </a:r>
            <a:endParaRPr dirty="0"/>
          </a:p>
        </p:txBody>
      </p:sp>
      <p:sp>
        <p:nvSpPr>
          <p:cNvPr id="36" name="Google Shape;36;p1"/>
          <p:cNvSpPr txBox="1"/>
          <p:nvPr/>
        </p:nvSpPr>
        <p:spPr>
          <a:xfrm>
            <a:off x="15954567" y="10122139"/>
            <a:ext cx="15570361" cy="923400"/>
          </a:xfrm>
          <a:prstGeom prst="rect">
            <a:avLst/>
          </a:prstGeom>
          <a:solidFill>
            <a:srgbClr val="700000"/>
          </a:soli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RESULTADOS E DISCUSSÃO</a:t>
            </a:r>
            <a:endParaRPr dirty="0"/>
          </a:p>
        </p:txBody>
      </p:sp>
      <p:sp>
        <p:nvSpPr>
          <p:cNvPr id="37" name="Google Shape;37;p1"/>
          <p:cNvSpPr txBox="1"/>
          <p:nvPr/>
        </p:nvSpPr>
        <p:spPr>
          <a:xfrm>
            <a:off x="15900629" y="23946611"/>
            <a:ext cx="15624300" cy="923400"/>
          </a:xfrm>
          <a:prstGeom prst="rect">
            <a:avLst/>
          </a:prstGeom>
          <a:solidFill>
            <a:srgbClr val="700000"/>
          </a:soli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CONCLUSÕES</a:t>
            </a:r>
            <a:endParaRPr dirty="0"/>
          </a:p>
        </p:txBody>
      </p:sp>
      <p:sp>
        <p:nvSpPr>
          <p:cNvPr id="38" name="Google Shape;38;p1"/>
          <p:cNvSpPr txBox="1"/>
          <p:nvPr/>
        </p:nvSpPr>
        <p:spPr>
          <a:xfrm>
            <a:off x="15897167" y="33380356"/>
            <a:ext cx="15488033" cy="914400"/>
          </a:xfrm>
          <a:prstGeom prst="rect">
            <a:avLst/>
          </a:prstGeom>
          <a:solidFill>
            <a:srgbClr val="700000"/>
          </a:soli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PRINCIPAIS REFERÊNCIAS </a:t>
            </a:r>
            <a:endParaRPr dirty="0"/>
          </a:p>
        </p:txBody>
      </p:sp>
      <p:sp>
        <p:nvSpPr>
          <p:cNvPr id="39" name="Google Shape;39;p1"/>
          <p:cNvSpPr/>
          <p:nvPr/>
        </p:nvSpPr>
        <p:spPr>
          <a:xfrm>
            <a:off x="15897166" y="34449480"/>
            <a:ext cx="15488033" cy="6863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chemeClr val="dk1"/>
              </a:buClr>
              <a:buSzPts val="1100"/>
            </a:pPr>
            <a:r>
              <a:rPr lang="pt-BR" sz="4000" dirty="0"/>
              <a:t>GRECO, Rogério. </a:t>
            </a:r>
            <a:r>
              <a:rPr lang="pt-BR" sz="4000" b="1" dirty="0"/>
              <a:t>Novo crime: Perseguição - art. 147-A do Código Penal</a:t>
            </a:r>
            <a:r>
              <a:rPr lang="pt-BR" sz="4000" dirty="0"/>
              <a:t>. Belo Horizonte, 2021. Disponível em: </a:t>
            </a:r>
            <a:r>
              <a:rPr lang="pt-BR" sz="4000" u="sng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https://www.rogeriogreco.com.br/post/nova-lei-de-persegui%C3%A7%C3%A3o</a:t>
            </a:r>
            <a:r>
              <a:rPr lang="pt-BR" sz="4000" dirty="0"/>
              <a:t>. Acesso em: 12 out. 2025.</a:t>
            </a:r>
          </a:p>
          <a:p>
            <a:pPr>
              <a:buClr>
                <a:schemeClr val="dk1"/>
              </a:buClr>
              <a:buSzPts val="1100"/>
            </a:pPr>
            <a:endParaRPr lang="pt-BR" sz="4000" dirty="0"/>
          </a:p>
          <a:p>
            <a:pPr>
              <a:buClr>
                <a:schemeClr val="dk1"/>
              </a:buClr>
              <a:buSzPts val="1100"/>
            </a:pPr>
            <a:r>
              <a:rPr lang="pt-BR" sz="4000" dirty="0"/>
              <a:t>TAFLA, </a:t>
            </a:r>
            <a:r>
              <a:rPr lang="pt-BR" sz="4000" dirty="0" err="1"/>
              <a:t>Tally</a:t>
            </a:r>
            <a:r>
              <a:rPr lang="pt-BR" sz="4000" dirty="0"/>
              <a:t> </a:t>
            </a:r>
            <a:r>
              <a:rPr lang="pt-BR" sz="4000" dirty="0" err="1"/>
              <a:t>Lichtensztejn</a:t>
            </a:r>
            <a:r>
              <a:rPr lang="pt-BR" sz="4000" dirty="0"/>
              <a:t> </a:t>
            </a:r>
            <a:r>
              <a:rPr lang="pt-BR" sz="4000" i="1" dirty="0"/>
              <a:t>et al</a:t>
            </a:r>
            <a:r>
              <a:rPr lang="pt-BR" sz="4000" dirty="0"/>
              <a:t>.</a:t>
            </a:r>
            <a:r>
              <a:rPr lang="pt-BR" sz="4000" b="1" dirty="0"/>
              <a:t> </a:t>
            </a:r>
            <a:r>
              <a:rPr lang="pt-BR" sz="4000" dirty="0"/>
              <a:t>Métodos de Pesquisa Científica: Conceitos e Definições. </a:t>
            </a:r>
            <a:r>
              <a:rPr lang="pt-BR" sz="4000" b="1" dirty="0"/>
              <a:t>Cadernos de Pós-Graduação em Distúrbios do Desenvolvimento</a:t>
            </a:r>
            <a:r>
              <a:rPr lang="pt-BR" sz="4000" dirty="0"/>
              <a:t>, v. 22, n. 2, p. 32-43, 2024. Disponível em: </a:t>
            </a:r>
            <a:r>
              <a:rPr lang="pt-BR" sz="4000" u="sng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https://editorarevistas.mackenzie.br/</a:t>
            </a:r>
            <a:r>
              <a:rPr lang="pt-BR" sz="4000" u="sng" dirty="0" err="1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index.php</a:t>
            </a:r>
            <a:r>
              <a:rPr lang="pt-BR" sz="4000" u="sng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pt-BR" sz="4000" u="sng" dirty="0" err="1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cpgdd</a:t>
            </a:r>
            <a:r>
              <a:rPr lang="pt-BR" sz="4000" u="sng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pt-BR" sz="4000" u="sng" dirty="0" err="1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article</a:t>
            </a:r>
            <a:r>
              <a:rPr lang="pt-BR" sz="4000" u="sng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pt-BR" sz="4000" u="sng" dirty="0" err="1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view</a:t>
            </a:r>
            <a:r>
              <a:rPr lang="pt-BR" sz="4000" u="sng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/15621/11722</a:t>
            </a:r>
            <a:r>
              <a:rPr lang="pt-BR" sz="4000" dirty="0">
                <a:solidFill>
                  <a:schemeClr val="tx1"/>
                </a:solidFill>
              </a:rPr>
              <a:t>. </a:t>
            </a:r>
            <a:r>
              <a:rPr lang="pt-BR" sz="4000" dirty="0"/>
              <a:t>Acesso em: 31 out. 2025.</a:t>
            </a:r>
          </a:p>
        </p:txBody>
      </p:sp>
      <p:sp>
        <p:nvSpPr>
          <p:cNvPr id="40" name="Google Shape;40;p1"/>
          <p:cNvSpPr txBox="1"/>
          <p:nvPr/>
        </p:nvSpPr>
        <p:spPr>
          <a:xfrm>
            <a:off x="15904092" y="10751616"/>
            <a:ext cx="15620836" cy="13419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just">
              <a:lnSpc>
                <a:spcPct val="150000"/>
              </a:lnSpc>
              <a:spcBef>
                <a:spcPts val="1200"/>
              </a:spcBef>
              <a:buClr>
                <a:schemeClr val="dk1"/>
              </a:buClr>
              <a:buSzPts val="1100"/>
            </a:pPr>
            <a:r>
              <a:rPr lang="pt-BR" sz="4000" dirty="0">
                <a:solidFill>
                  <a:schemeClr val="dk1"/>
                </a:solidFill>
              </a:rPr>
              <a:t>	A Lei n° 14.132/2021 tipificou penalmente o </a:t>
            </a:r>
            <a:r>
              <a:rPr lang="pt-BR" sz="4000" i="1" dirty="0" err="1">
                <a:solidFill>
                  <a:schemeClr val="dk1"/>
                </a:solidFill>
              </a:rPr>
              <a:t>stalking</a:t>
            </a:r>
            <a:r>
              <a:rPr lang="pt-BR" sz="4000" dirty="0">
                <a:solidFill>
                  <a:schemeClr val="dk1"/>
                </a:solidFill>
              </a:rPr>
              <a:t> e tornou-se uma ferramenta importante no enfrentamento dessa violência. Porém, sua aplicação prática ainda apresenta desafios, especialmente no ambiente virtual, onde a proteção da vítima pode ser fragilizada diante da dificuldade de controle e fiscalização.</a:t>
            </a:r>
          </a:p>
          <a:p>
            <a:pPr lvl="0" algn="just">
              <a:lnSpc>
                <a:spcPct val="150000"/>
              </a:lnSpc>
              <a:spcBef>
                <a:spcPts val="1200"/>
              </a:spcBef>
              <a:buClr>
                <a:schemeClr val="dk1"/>
              </a:buClr>
              <a:buSzPts val="1100"/>
            </a:pPr>
            <a:r>
              <a:rPr lang="pt-BR" sz="4000" dirty="0">
                <a:solidFill>
                  <a:schemeClr val="dk1"/>
                </a:solidFill>
              </a:rPr>
              <a:t>	De acordo com Mazzola (2008 apud Barbosa; Braga, 2022, p. 45), o </a:t>
            </a:r>
            <a:r>
              <a:rPr lang="pt-BR" sz="4000" i="1" dirty="0" err="1">
                <a:solidFill>
                  <a:schemeClr val="dk1"/>
                </a:solidFill>
              </a:rPr>
              <a:t>stalking</a:t>
            </a:r>
            <a:r>
              <a:rPr lang="pt-BR" sz="4000" dirty="0">
                <a:solidFill>
                  <a:schemeClr val="dk1"/>
                </a:solidFill>
              </a:rPr>
              <a:t> consiste em comportamentos persecutórios, intimidadores e obsessivos, que se repetem e geram sofrimento emocional e sensação de vigilância constante. Com o avanço tecnológico, essa prática foi intensificada, pois as relações virtuais ampliaram o acesso do agressor às vítimas. Para a caracterização do delito, é necessária a reiteração da conduta, o que faz com que a vítima esteja exposta por mais tempo até que haja provas suficientes.</a:t>
            </a:r>
          </a:p>
        </p:txBody>
      </p:sp>
      <p:sp>
        <p:nvSpPr>
          <p:cNvPr id="41" name="Google Shape;41;p1"/>
          <p:cNvSpPr txBox="1"/>
          <p:nvPr/>
        </p:nvSpPr>
        <p:spPr>
          <a:xfrm>
            <a:off x="15897166" y="24577257"/>
            <a:ext cx="15620836" cy="88023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just">
              <a:lnSpc>
                <a:spcPct val="150000"/>
              </a:lnSpc>
              <a:spcBef>
                <a:spcPts val="1200"/>
              </a:spcBef>
            </a:pPr>
            <a:r>
              <a:rPr lang="pt-BR" sz="4000" dirty="0"/>
              <a:t>	Conclui-se que a </a:t>
            </a:r>
            <a:r>
              <a:rPr lang="pt-BR" sz="4000" dirty="0">
                <a:solidFill>
                  <a:schemeClr val="tx1"/>
                </a:solidFill>
              </a:rPr>
              <a:t>Lei nº 14.132/2021 </a:t>
            </a:r>
            <a:r>
              <a:rPr lang="pt-BR" sz="4000" dirty="0"/>
              <a:t>foi um avanço ao criminalizar o </a:t>
            </a:r>
            <a:r>
              <a:rPr lang="pt-BR" sz="4000" i="1" dirty="0" err="1"/>
              <a:t>stalking</a:t>
            </a:r>
            <a:r>
              <a:rPr lang="pt-BR" sz="4000" dirty="0"/>
              <a:t>, especialmente no meio virtual, mas ainda apresenta limitações devido à necessidade de reiteração da conduta e às dificuldades de identificar o agressor, o que prejudica o acolhimento das vítimas.</a:t>
            </a:r>
          </a:p>
          <a:p>
            <a:pPr lvl="0" algn="just">
              <a:lnSpc>
                <a:spcPct val="150000"/>
              </a:lnSpc>
              <a:spcBef>
                <a:spcPts val="1200"/>
              </a:spcBef>
            </a:pPr>
            <a:r>
              <a:rPr lang="pt-BR" sz="4000" dirty="0"/>
              <a:t>	Sob essa perspectiva, torna-se necessário considerar o dano subjetivo, uma vez que os sentimentos de medo, ansiedade e vulnerabilidade devem ser levados em conta como elementos relevantes na caracterização da infração penal.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853</Words>
  <Application>Microsoft Office PowerPoint</Application>
  <PresentationFormat>Personalizar</PresentationFormat>
  <Paragraphs>26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3" baseType="lpstr">
      <vt:lpstr>Arial</vt:lpstr>
      <vt:lpstr>Design padrão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Prof. Fernando Pinheiro</dc:creator>
  <cp:lastModifiedBy>Fernando Dias</cp:lastModifiedBy>
  <cp:revision>7</cp:revision>
  <dcterms:created xsi:type="dcterms:W3CDTF">2009-08-05T17:04:46Z</dcterms:created>
  <dcterms:modified xsi:type="dcterms:W3CDTF">2025-11-11T11:48:24Z</dcterms:modified>
</cp:coreProperties>
</file>