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7" r:id="rId2"/>
  </p:sldIdLst>
  <p:sldSz cx="25199975" cy="32399288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348182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696364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044547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392729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1740910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089093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2437275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2785458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05" userDrawn="1">
          <p15:clr>
            <a:srgbClr val="A4A3A4"/>
          </p15:clr>
        </p15:guide>
        <p15:guide id="2" pos="79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343B"/>
    <a:srgbClr val="FF5658"/>
    <a:srgbClr val="D6543E"/>
    <a:srgbClr val="EC9A98"/>
    <a:srgbClr val="DB6A57"/>
    <a:srgbClr val="700000"/>
    <a:srgbClr val="29AB05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364" autoAdjust="0"/>
  </p:normalViewPr>
  <p:slideViewPr>
    <p:cSldViewPr>
      <p:cViewPr>
        <p:scale>
          <a:sx n="28" d="100"/>
          <a:sy n="28" d="100"/>
        </p:scale>
        <p:origin x="1242" y="258"/>
      </p:cViewPr>
      <p:guideLst>
        <p:guide orient="horz" pos="10205"/>
        <p:guide pos="793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2970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9C3F6B62-C67F-6B3A-3FCE-A2246A32BED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2D421E7-DEFD-1723-CDCF-926BAE635DC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A4EF40-6485-452F-956A-577D94EB0FA0}" type="datetimeFigureOut">
              <a:rPr lang="pt-BR" smtClean="0"/>
              <a:t>11/11/2025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148702E-D62F-ACFE-D841-500CFD171E0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38206A9-4FDB-5853-F8F1-D8B859A748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BA978-9B6F-48FA-BF5C-AC3B8242E5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87795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D5C897-A567-8DF1-C27F-ACAABB037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2713CE3-55EB-B43F-1CAC-749F6EAA3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24DB5A5-6709-8224-6EF9-53DD6EC15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358BC14-1E6A-EB4B-136B-23DBFD144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90FC6F-B3B1-45A0-9D82-07D928996230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1315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35E7E913-D425-D32D-0C36-9DCDFC3DEE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9" r="1530" b="123"/>
          <a:stretch>
            <a:fillRect/>
          </a:stretch>
        </p:blipFill>
        <p:spPr>
          <a:xfrm>
            <a:off x="176" y="225"/>
            <a:ext cx="25224993" cy="32399288"/>
          </a:xfrm>
          <a:prstGeom prst="rect">
            <a:avLst/>
          </a:prstGeom>
        </p:spPr>
      </p:pic>
      <p:pic>
        <p:nvPicPr>
          <p:cNvPr id="8" name="Imagem 7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F7DCE147-7A35-9D56-AB94-770F4E6C7D7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" t="85969" r="1438" b="1883"/>
          <a:stretch>
            <a:fillRect/>
          </a:stretch>
        </p:blipFill>
        <p:spPr>
          <a:xfrm>
            <a:off x="176" y="28403206"/>
            <a:ext cx="25224993" cy="400236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60493" y="611891"/>
            <a:ext cx="22678990" cy="5399881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CC6B39-6F47-4908-B2AC-9BF47D74F4E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60493" y="1297591"/>
            <a:ext cx="22678990" cy="5399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60493" y="7559358"/>
            <a:ext cx="22678990" cy="21382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60494" y="29504114"/>
            <a:ext cx="5879007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609869" y="29504114"/>
            <a:ext cx="7980239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ctr"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8060476" y="29504114"/>
            <a:ext cx="5879007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r"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fld id="{6E90FC6F-B3B1-45A0-9D82-07D92899623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0" r:id="rId2"/>
  </p:sldLayoutIdLst>
  <p:txStyles>
    <p:titleStyle>
      <a:lvl1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+mj-lt"/>
          <a:ea typeface="+mj-ea"/>
          <a:cs typeface="+mj-cs"/>
        </a:defRPr>
      </a:lvl1pPr>
      <a:lvl2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2pPr>
      <a:lvl3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3pPr>
      <a:lvl4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4pPr>
      <a:lvl5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5pPr>
      <a:lvl6pPr marL="342854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6pPr>
      <a:lvl7pPr marL="685709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7pPr>
      <a:lvl8pPr marL="1028563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8pPr>
      <a:lvl9pPr marL="1371417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9pPr>
    </p:titleStyle>
    <p:bodyStyle>
      <a:lvl1pPr marL="1215466" indent="-1215466" algn="l" defTabSz="3240449" rtl="0" eaLnBrk="0" fontAlgn="base" hangingPunct="0">
        <a:spcBef>
          <a:spcPct val="20000"/>
        </a:spcBef>
        <a:spcAft>
          <a:spcPct val="0"/>
        </a:spcAft>
        <a:buChar char="•"/>
        <a:defRPr sz="11323">
          <a:solidFill>
            <a:schemeClr val="tx1"/>
          </a:solidFill>
          <a:latin typeface="+mn-lt"/>
          <a:ea typeface="+mn-ea"/>
          <a:cs typeface="+mn-cs"/>
        </a:defRPr>
      </a:lvl1pPr>
      <a:lvl2pPr marL="2632121" indent="-1011896" algn="l" defTabSz="3240449" rtl="0" eaLnBrk="0" fontAlgn="base" hangingPunct="0">
        <a:spcBef>
          <a:spcPct val="20000"/>
        </a:spcBef>
        <a:spcAft>
          <a:spcPct val="0"/>
        </a:spcAft>
        <a:buChar char="–"/>
        <a:defRPr sz="9899">
          <a:solidFill>
            <a:schemeClr val="tx1"/>
          </a:solidFill>
          <a:latin typeface="+mn-lt"/>
        </a:defRPr>
      </a:lvl2pPr>
      <a:lvl3pPr marL="4049966" indent="-809517" algn="l" defTabSz="3240449" rtl="0" eaLnBrk="0" fontAlgn="base" hangingPunct="0">
        <a:spcBef>
          <a:spcPct val="20000"/>
        </a:spcBef>
        <a:spcAft>
          <a:spcPct val="0"/>
        </a:spcAft>
        <a:buChar char="•"/>
        <a:defRPr sz="8474">
          <a:solidFill>
            <a:schemeClr val="tx1"/>
          </a:solidFill>
          <a:latin typeface="+mn-lt"/>
        </a:defRPr>
      </a:lvl3pPr>
      <a:lvl4pPr marL="5670191" indent="-810708" algn="l" defTabSz="3240449" rtl="0" eaLnBrk="0" fontAlgn="base" hangingPunct="0">
        <a:spcBef>
          <a:spcPct val="20000"/>
        </a:spcBef>
        <a:spcAft>
          <a:spcPct val="0"/>
        </a:spcAft>
        <a:buChar char="–"/>
        <a:defRPr sz="7124">
          <a:solidFill>
            <a:schemeClr val="tx1"/>
          </a:solidFill>
          <a:latin typeface="+mn-lt"/>
        </a:defRPr>
      </a:lvl4pPr>
      <a:lvl5pPr marL="7290415" indent="-810708" algn="l" defTabSz="3240449" rtl="0" eaLnBrk="0" fontAlgn="base" hangingPunct="0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5pPr>
      <a:lvl6pPr marL="7633270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6pPr>
      <a:lvl7pPr marL="7976124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7pPr>
      <a:lvl8pPr marL="8318978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8pPr>
      <a:lvl9pPr marL="8661832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54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09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563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17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271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126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399980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834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1">
            <a:extLst>
              <a:ext uri="{FF2B5EF4-FFF2-40B4-BE49-F238E27FC236}">
                <a16:creationId xmlns:a16="http://schemas.microsoft.com/office/drawing/2014/main" id="{02861A76-219C-4585-813E-028F69C650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4547" y="3190524"/>
            <a:ext cx="22409031" cy="13622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60380" tIns="80193" rIns="160380" bIns="80193" anchor="ctr">
            <a:spAutoFit/>
          </a:bodyPr>
          <a:lstStyle/>
          <a:p>
            <a:pPr algn="ctr" defTabSz="1015468"/>
            <a:r>
              <a:rPr lang="pt-BR" sz="3900" b="1" dirty="0"/>
              <a:t>A LINDB E A SEGURANÇA JURÍDICA NAS RELAÇÕES DIGITAIS: LIMITES E RESPONSABILIDADES NA ERA TECNOLÓGICA</a:t>
            </a:r>
            <a:r>
              <a:rPr lang="pt-BR" sz="3899" baseline="30000" dirty="0"/>
              <a:t>(1)</a:t>
            </a:r>
            <a:r>
              <a:rPr lang="pt-BR" sz="3899" b="1" dirty="0"/>
              <a:t> </a:t>
            </a:r>
          </a:p>
        </p:txBody>
      </p:sp>
      <p:sp>
        <p:nvSpPr>
          <p:cNvPr id="12" name="Rectangle 36">
            <a:extLst>
              <a:ext uri="{FF2B5EF4-FFF2-40B4-BE49-F238E27FC236}">
                <a16:creationId xmlns:a16="http://schemas.microsoft.com/office/drawing/2014/main" id="{9762D7DB-01FB-43CD-AF9F-2097153DE9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2995" y="4822380"/>
            <a:ext cx="22132703" cy="9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pt-BR" sz="2775" b="1" dirty="0" err="1"/>
              <a:t>Jaísa</a:t>
            </a:r>
            <a:r>
              <a:rPr lang="pt-BR" sz="2775" b="1" dirty="0"/>
              <a:t> Messias de Paiva(2); </a:t>
            </a:r>
            <a:r>
              <a:rPr lang="pt-BR" sz="2775" b="1" dirty="0" err="1"/>
              <a:t>Wanyla</a:t>
            </a:r>
            <a:r>
              <a:rPr lang="pt-BR" sz="2775" b="1" dirty="0"/>
              <a:t> Mirela Pereira Guimarães(3); Marcos Daniel Fernandes Pessoa (4); </a:t>
            </a:r>
            <a:r>
              <a:rPr lang="pt-BR" sz="2775" b="1" dirty="0" err="1"/>
              <a:t>Elves</a:t>
            </a:r>
            <a:r>
              <a:rPr lang="pt-BR" sz="2775" b="1" dirty="0"/>
              <a:t> Samuel Dias Ferreira(5); Francisco Mateus Batista Aquino(6).</a:t>
            </a:r>
            <a:endParaRPr lang="pt-BR" sz="2775" b="1" baseline="30000" dirty="0"/>
          </a:p>
        </p:txBody>
      </p:sp>
      <p:sp>
        <p:nvSpPr>
          <p:cNvPr id="13" name="Rectangle 37">
            <a:hlinkClick r:id="" action="ppaction://noaction"/>
            <a:extLst>
              <a:ext uri="{FF2B5EF4-FFF2-40B4-BE49-F238E27FC236}">
                <a16:creationId xmlns:a16="http://schemas.microsoft.com/office/drawing/2014/main" id="{7F0BD91F-E4B8-4951-A636-11F2957178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6599" y="5965245"/>
            <a:ext cx="21005491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pt-BR" sz="3200" baseline="30000" dirty="0"/>
              <a:t>(1) Trabalho desenvolvido para a VI Semana Interdisciplinar da Faculdade Evolução Alto Oeste Potiguar - FACEP; </a:t>
            </a:r>
          </a:p>
          <a:p>
            <a:pPr algn="ctr"/>
            <a:r>
              <a:rPr lang="pt-BR" sz="3200" baseline="30000" dirty="0"/>
              <a:t>(2)  Acadêmica do Curso de Direito, Faculdade Evolução Alto Oeste Potiguar, Pau dos Ferros/RN, E-mail: jaisamdepaiva@gmail.com;</a:t>
            </a:r>
          </a:p>
          <a:p>
            <a:pPr algn="ctr"/>
            <a:r>
              <a:rPr lang="pt-BR" sz="3200" baseline="30000" dirty="0"/>
              <a:t>(3) Acadêmica do Curso de Direito, Faculdade Evolução Alto Oeste Potiguar, Martins/RN, E-mail: wanylaguimaraes@gmail.com;</a:t>
            </a:r>
          </a:p>
          <a:p>
            <a:pPr algn="ctr"/>
            <a:r>
              <a:rPr lang="pt-BR" sz="3200" baseline="30000" dirty="0"/>
              <a:t>(4) Acadêmico do Curso de Direito, Faculdade Evolução Alto Oeste Potiguar, São Miguel/RN, E-mail: marcos_daniel011@hotmail.com.</a:t>
            </a:r>
          </a:p>
          <a:p>
            <a:pPr algn="ctr"/>
            <a:r>
              <a:rPr lang="pt-BR" sz="3200" baseline="30000" dirty="0"/>
              <a:t>(5) Acadêmico do Curso de Direito, Faculdade Evolução Alto Oeste Potiguar, São Miguel/RN, E-mail: elvys_90@hotmail.com.</a:t>
            </a:r>
          </a:p>
          <a:p>
            <a:pPr algn="ctr"/>
            <a:r>
              <a:rPr lang="pt-BR" sz="3200" baseline="30000" dirty="0"/>
              <a:t>(6) Acadêmico do Curso de Direito, Faculdade Evolução Alto Oeste Potiguar, Pau dos Ferros/RN, E-mail: mateus.contabilidade@hotmail.com</a:t>
            </a:r>
          </a:p>
        </p:txBody>
      </p:sp>
      <p:sp>
        <p:nvSpPr>
          <p:cNvPr id="43" name="Text Box 50">
            <a:extLst>
              <a:ext uri="{FF2B5EF4-FFF2-40B4-BE49-F238E27FC236}">
                <a16:creationId xmlns:a16="http://schemas.microsoft.com/office/drawing/2014/main" id="{652EF432-FE37-F5DC-E769-867EC21C51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3428" y="8134748"/>
            <a:ext cx="10604822" cy="861774"/>
          </a:xfrm>
          <a:prstGeom prst="rect">
            <a:avLst/>
          </a:prstGeom>
          <a:solidFill>
            <a:srgbClr val="700000"/>
          </a:solidFill>
          <a:ln>
            <a:solidFill>
              <a:srgbClr val="00B0F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5000" b="1" dirty="0">
                <a:solidFill>
                  <a:schemeClr val="bg1"/>
                </a:solidFill>
                <a:cs typeface="Times New Roman" pitchFamily="18" charset="0"/>
              </a:rPr>
              <a:t>RESUMO</a:t>
            </a:r>
          </a:p>
        </p:txBody>
      </p:sp>
      <p:sp>
        <p:nvSpPr>
          <p:cNvPr id="44" name="CaixaDeTexto 43">
            <a:extLst>
              <a:ext uri="{FF2B5EF4-FFF2-40B4-BE49-F238E27FC236}">
                <a16:creationId xmlns:a16="http://schemas.microsoft.com/office/drawing/2014/main" id="{AFA2FEF0-7548-E589-4E3D-ACBFB16BB889}"/>
              </a:ext>
            </a:extLst>
          </p:cNvPr>
          <p:cNvSpPr txBox="1"/>
          <p:nvPr/>
        </p:nvSpPr>
        <p:spPr>
          <a:xfrm>
            <a:off x="1350412" y="9457235"/>
            <a:ext cx="22770855" cy="218944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pt-BR" sz="35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 avanço tecnológico e a crescente digitalização das relações sociais, econômicas e jurídicas impõem desafios sem precedentes à aplicação do Direito e à manutenção da segurança jurídica. No contexto das transformações impulsionadas pela inteligência artificial, big data e automatização das decisões, torna-se indispensável refletir sobre os fundamentos normativos que sustentam a previsibilidade e a estabilidade das relações jurídicas. Nesse cenário, a </a:t>
            </a:r>
            <a:r>
              <a:rPr lang="pt-BR" sz="35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Lei de Introdução às Normas do Direito Brasileiro (LINDB) </a:t>
            </a:r>
            <a:r>
              <a:rPr lang="pt-BR" sz="35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surge como um instrumento essencial para orientar a atuação estatal e privada, assegurando que decisões jurídicas considerem não apenas a legalidade formal, mas também as consequências práticas e a proporcionalidade das medidas adotadas. </a:t>
            </a:r>
            <a:r>
              <a:rPr lang="pt-BR" sz="35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Objetivo: </a:t>
            </a:r>
            <a:r>
              <a:rPr lang="pt-BR" sz="35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 presente estudo tem como objetivo analisar como a LINDB contribui para a consolidação da segurança jurídica nas relações digitais, especialmente quanto à definição de limites e responsabilidades entre o Estado, as empresas e os usuários, em um contexto marcado pela volatilidade tecnológica e pela multiplicação de riscos jurídicos decorrentes do uso de dados e algoritmos. </a:t>
            </a:r>
            <a:r>
              <a:rPr lang="pt-BR" sz="35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Método: </a:t>
            </a:r>
            <a:r>
              <a:rPr lang="pt-BR" sz="35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Trata-se de uma pesquisa qualitativa e bibliográfica, baseada na análise de doutrinas, artigos científicos e legislações correlatas, em especial a Lei nº 13.655/2018, que alterou a LINDB para reforçar a racionalidade decisória e a previsibilidade nas ações administrativas e judiciais. Foram também observadas interpretações doutrinárias sobre a aplicação dos princípios da segurança jurídica e da boa-fé objetiva nas relações digitais, sob a ótica da hermenêutica jurídica contemporânea. </a:t>
            </a:r>
            <a:r>
              <a:rPr lang="pt-BR" sz="35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Resultados: </a:t>
            </a:r>
            <a:r>
              <a:rPr lang="pt-BR" sz="35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 pesquisa revelou que a LINDB, ao exigir decisões fundamentadas em consequências concretas, amplia a coerência e a estabilidade normativa, oferecendo parâmetros interpretativos que fortalecem a segurança jurídica frente às incertezas das novas tecnologias. Contudo, constatou-se que, embora a norma forneça diretrizes gerais, ainda há carência de regulamentação específica sobre a responsabilidade civil e administrativa de agentes públicos e privados em casos de danos causados por sistemas automatizados, vazamento de dados e manipulação algorítmica. Essa lacuna normativa gera insegurança jurídica e demanda atualização interpretativa constante, capaz de harmonizar os avanços tecnológicos com os direitos fundamentais e os princípios da dignidade da pessoa humana e da proteção à privacidade. </a:t>
            </a:r>
            <a:r>
              <a:rPr lang="pt-BR" sz="35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Conclusão: </a:t>
            </a:r>
            <a:r>
              <a:rPr lang="pt-BR" sz="35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Conclui-se que a aplicação da LINDB às relações digitais é indispensável para o fortalecimento da segurança jurídica e da confiança social no ambiente tecnológico. A norma contribui para a construção de uma governança digital pautada pela transparência, pela previsibilidade e pela responsabilidade compartilhada entre Estado e particulares. Entretanto, para que sua eficácia seja plena, é necessário que os operadores do Direito, o Poder Judiciário e os formuladores de políticas públicas incorporem uma interpretação dinâmica e consequencialista da norma, adaptando-a à velocidade das inovações tecnológicas. Assim, a LINDB se revela como um instrumento de equilíbrio entre inovação e segurança jurídica, promovendo decisões mais racionais, justas e adequadas à realidade digital contemporânea.</a:t>
            </a:r>
          </a:p>
          <a:p>
            <a:pPr algn="just">
              <a:lnSpc>
                <a:spcPct val="115000"/>
              </a:lnSpc>
            </a:pPr>
            <a:r>
              <a:rPr lang="pt-BR" sz="20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PALAVRAS-CHAVE: </a:t>
            </a:r>
            <a:r>
              <a:rPr lang="pt-BR" sz="2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LINDB; Segurança Jurídica; Direito Digital.</a:t>
            </a:r>
          </a:p>
          <a:p>
            <a:pPr algn="just">
              <a:lnSpc>
                <a:spcPct val="115000"/>
              </a:lnSpc>
            </a:pPr>
            <a:endParaRPr lang="pt-BR" sz="20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pt-BR" sz="20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REFERÊNCIAS: </a:t>
            </a:r>
          </a:p>
          <a:p>
            <a:pPr algn="just"/>
            <a:r>
              <a:rPr lang="pt-BR" sz="2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BRASIL</a:t>
            </a:r>
            <a:r>
              <a:rPr lang="pt-BR" sz="20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. Lei nº 13.655, de 25 de abril de 2018</a:t>
            </a:r>
            <a:r>
              <a:rPr lang="pt-BR" sz="2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. Altera a Lei de Introdução às Normas do Direito Brasileiro. Diário Oficial da União, Brasília, 26 abr. 2018.</a:t>
            </a:r>
          </a:p>
          <a:p>
            <a:pPr algn="just"/>
            <a:endParaRPr lang="pt-BR" sz="20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pt-BR" sz="2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DONEDA, Danilo. </a:t>
            </a:r>
            <a:r>
              <a:rPr lang="pt-BR" sz="20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Da privacidade à proteção de dados pessoais</a:t>
            </a:r>
            <a:r>
              <a:rPr lang="pt-BR" sz="2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. Rio de Janeiro: Renovar, 2006.</a:t>
            </a:r>
          </a:p>
          <a:p>
            <a:pPr algn="just"/>
            <a:endParaRPr lang="pt-BR" sz="20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pt-BR" sz="2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GAGLIANO, Pablo Stolze; PAMPLONA FILHO, Rodolfo. </a:t>
            </a:r>
            <a:r>
              <a:rPr lang="pt-BR" sz="20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Manual de introdução ao estudo do direito</a:t>
            </a:r>
            <a:r>
              <a:rPr lang="pt-BR" sz="2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. 10. ed. São Paulo: Saraiva, 2021.</a:t>
            </a:r>
          </a:p>
        </p:txBody>
      </p:sp>
    </p:spTree>
    <p:extLst>
      <p:ext uri="{BB962C8B-B14F-4D97-AF65-F5344CB8AC3E}">
        <p14:creationId xmlns:p14="http://schemas.microsoft.com/office/powerpoint/2010/main" val="1096373297"/>
      </p:ext>
    </p:extLst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2143</TotalTime>
  <Words>814</Words>
  <Application>Microsoft Office PowerPoint</Application>
  <PresentationFormat>Personalizar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Design padrão</vt:lpstr>
      <vt:lpstr>Apresentação do PowerPoint</vt:lpstr>
    </vt:vector>
  </TitlesOfParts>
  <Company>UFC - Universidade Federal do Ceará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Prof. Fernando Pinheiro</dc:creator>
  <cp:lastModifiedBy>Jaisa Paiva</cp:lastModifiedBy>
  <cp:revision>102</cp:revision>
  <dcterms:created xsi:type="dcterms:W3CDTF">2009-08-05T17:04:46Z</dcterms:created>
  <dcterms:modified xsi:type="dcterms:W3CDTF">2025-11-11T17:43:28Z</dcterms:modified>
</cp:coreProperties>
</file>