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85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35" d="100"/>
          <a:sy n="35" d="100"/>
        </p:scale>
        <p:origin x="24" y="-6588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08/11/2025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12856A-CBF6-4218-988B-F071ECB7FF9D}" type="datetimeFigureOut">
              <a:rPr lang="pt-BR" smtClean="0"/>
              <a:t>08/11/2025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D8B45-320D-4520-BB06-C259DBAA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669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3D8B45-320D-4520-BB06-C259DBAA193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454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225" y="300"/>
            <a:ext cx="32436220" cy="43205400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225" y="37876508"/>
            <a:ext cx="32436220" cy="5337276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838" y="815975"/>
            <a:ext cx="29162375" cy="72009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8" y="1730375"/>
            <a:ext cx="29162375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8" y="10080625"/>
            <a:ext cx="29162375" cy="285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6600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2pPr>
      <a:lvl3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3pPr>
      <a:lvl4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4pPr>
      <a:lvl5pPr algn="ctr" defTabSz="4321175" rtl="0" eaLnBrk="0" fontAlgn="base" hangingPunct="0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5pPr>
      <a:lvl6pPr marL="4572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6pPr>
      <a:lvl7pPr marL="9144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7pPr>
      <a:lvl8pPr marL="13716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8pPr>
      <a:lvl9pPr marL="1828800" algn="ctr" defTabSz="4321175" rtl="0" fontAlgn="base">
        <a:spcBef>
          <a:spcPct val="0"/>
        </a:spcBef>
        <a:spcAft>
          <a:spcPct val="0"/>
        </a:spcAft>
        <a:defRPr sz="20800">
          <a:solidFill>
            <a:schemeClr val="tx2"/>
          </a:solidFill>
          <a:latin typeface="Arial" charset="0"/>
        </a:defRPr>
      </a:lvl9pPr>
    </p:titleStyle>
    <p:bodyStyle>
      <a:lvl1pPr marL="1620838" indent="-1620838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5100">
          <a:solidFill>
            <a:schemeClr val="tx1"/>
          </a:solidFill>
          <a:latin typeface="+mn-lt"/>
          <a:ea typeface="+mn-ea"/>
          <a:cs typeface="+mn-cs"/>
        </a:defRPr>
      </a:lvl1pPr>
      <a:lvl2pPr marL="3509963" indent="-1349375" algn="l" defTabSz="4321175" rtl="0" eaLnBrk="0" fontAlgn="base" hangingPunct="0">
        <a:spcBef>
          <a:spcPct val="20000"/>
        </a:spcBef>
        <a:spcAft>
          <a:spcPct val="0"/>
        </a:spcAft>
        <a:buChar char="–"/>
        <a:defRPr sz="13200">
          <a:solidFill>
            <a:schemeClr val="tx1"/>
          </a:solidFill>
          <a:latin typeface="+mn-lt"/>
        </a:defRPr>
      </a:lvl2pPr>
      <a:lvl3pPr marL="5400675" indent="-1079500" algn="l" defTabSz="4321175" rtl="0" eaLnBrk="0" fontAlgn="base" hangingPunct="0">
        <a:spcBef>
          <a:spcPct val="20000"/>
        </a:spcBef>
        <a:spcAft>
          <a:spcPct val="0"/>
        </a:spcAft>
        <a:buChar char="•"/>
        <a:defRPr sz="11300">
          <a:solidFill>
            <a:schemeClr val="tx1"/>
          </a:solidFill>
          <a:latin typeface="+mn-lt"/>
        </a:defRPr>
      </a:lvl3pPr>
      <a:lvl4pPr marL="7561263" indent="-1081088" algn="l" defTabSz="4321175" rtl="0" eaLnBrk="0" fontAlgn="base" hangingPunct="0">
        <a:spcBef>
          <a:spcPct val="20000"/>
        </a:spcBef>
        <a:spcAft>
          <a:spcPct val="0"/>
        </a:spcAft>
        <a:buChar char="–"/>
        <a:defRPr sz="9500">
          <a:solidFill>
            <a:schemeClr val="tx1"/>
          </a:solidFill>
          <a:latin typeface="+mn-lt"/>
        </a:defRPr>
      </a:lvl4pPr>
      <a:lvl5pPr marL="9721850" indent="-1081088" algn="l" defTabSz="4321175" rtl="0" eaLnBrk="0" fontAlgn="base" hangingPunct="0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5pPr>
      <a:lvl6pPr marL="101790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6pPr>
      <a:lvl7pPr marL="106362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7pPr>
      <a:lvl8pPr marL="110934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8pPr>
      <a:lvl9pPr marL="11550650" indent="-1081088" algn="l" defTabSz="4321175" rtl="0" fontAlgn="base">
        <a:spcBef>
          <a:spcPct val="20000"/>
        </a:spcBef>
        <a:spcAft>
          <a:spcPct val="0"/>
        </a:spcAft>
        <a:buChar char="»"/>
        <a:defRPr sz="95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0">
            <a:extLst>
              <a:ext uri="{FF2B5EF4-FFF2-40B4-BE49-F238E27FC236}">
                <a16:creationId xmlns:a16="http://schemas.microsoft.com/office/drawing/2014/main" id="{54BF8EDE-4B63-4AD0-A301-5452154634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3" y="11809612"/>
            <a:ext cx="14141841" cy="1486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/>
            <a:r>
              <a:rPr lang="pt-BR" sz="4000" dirty="0"/>
              <a:t>			As técnicas de primeiros socorros são indispensáveis à vítima de agravos, fazendo a diferença entre o óbito e a continuidade da vida, e isso só é possível quando há pessoas capacitadas para conduzir a situação com serenidade e confiança até a chegada do serviço especializado, dessa forma, é possível aumentar as chances de sobrevida das vítimas (Mancini </a:t>
            </a:r>
            <a:r>
              <a:rPr lang="pt-BR" sz="4000" i="1" dirty="0"/>
              <a:t>et al., </a:t>
            </a:r>
            <a:r>
              <a:rPr lang="pt-BR" sz="4000" dirty="0"/>
              <a:t>2002 </a:t>
            </a:r>
            <a:r>
              <a:rPr lang="pt-BR" sz="4000" i="1" dirty="0"/>
              <a:t>apud </a:t>
            </a:r>
            <a:r>
              <a:rPr lang="pt-BR" sz="4000" dirty="0"/>
              <a:t>da Silva </a:t>
            </a:r>
            <a:r>
              <a:rPr lang="pt-BR" sz="4000" i="1" dirty="0"/>
              <a:t>et al., </a:t>
            </a:r>
            <a:r>
              <a:rPr lang="pt-BR" sz="4000" dirty="0"/>
              <a:t>2013).	</a:t>
            </a:r>
          </a:p>
          <a:p>
            <a:pPr indent="714375" algn="just"/>
            <a:r>
              <a:rPr lang="pt-BR" sz="4000" dirty="0"/>
              <a:t>Nesse sentindo, através do Projeto de Extensão de Primeiros Socorros Para Jovens Adolescentes, idealizado na Faculdade Evolução Alto Oeste Potiguar, surgiu o interesse de realizar ações em saúde sobre os Primeiros Socorros, com foco principal nas Manobras de Desengasgo e Manobras de Ressuscitação Cardiopulmonar (RCP). </a:t>
            </a:r>
          </a:p>
          <a:p>
            <a:pPr indent="714375" algn="just"/>
            <a:r>
              <a:rPr lang="pt-BR" sz="4000" dirty="0"/>
              <a:t>Diante do exposto, este trabalho tem o objetivo de descrever uma ação educativa em saúde realizadas através do projeto de extensão a convite da empresa </a:t>
            </a:r>
            <a:r>
              <a:rPr lang="pt-BR" sz="4000" dirty="0" err="1"/>
              <a:t>Brisanet</a:t>
            </a:r>
            <a:r>
              <a:rPr lang="pt-BR" sz="4000" dirty="0"/>
              <a:t> Telecomunicações, com o intuito de promover conhecimentos básicos sobre as manobras de desengasgo e RCP aos colaboradores da empresa. A iniciativa busca não apenas capacitar o público jovem, mas também sensibilizar trabalhadores de diferentes áreas sobre a importância de uma resposta rápida e correta em casos de urgência, fortalecendo o vínculo entre educação, saúde e cidadania.</a:t>
            </a:r>
          </a:p>
        </p:txBody>
      </p:sp>
      <p:sp>
        <p:nvSpPr>
          <p:cNvPr id="7" name="Text Box 71">
            <a:extLst>
              <a:ext uri="{FF2B5EF4-FFF2-40B4-BE49-F238E27FC236}">
                <a16:creationId xmlns:a16="http://schemas.microsoft.com/office/drawing/2014/main" id="{F616F8B7-0C66-45AF-8FFE-4021BD976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1" y="27756520"/>
            <a:ext cx="13963001" cy="13018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	Trata-se de um relato de experiência descritivo e qualitativo, desenvolvido por meio de uma ação educativa em saúde sobre primeiros socorros, realizada com 29 colaboradores da empresa </a:t>
            </a:r>
            <a:r>
              <a:rPr lang="pt-BR" sz="4000" dirty="0" err="1"/>
              <a:t>Brisanet</a:t>
            </a:r>
            <a:r>
              <a:rPr lang="pt-BR" sz="4000" dirty="0"/>
              <a:t> Telecomunicações, em Pau dos Ferros/RN, no dia 22 de outubro de 2025.</a:t>
            </a:r>
          </a:p>
          <a:p>
            <a:pPr algn="just"/>
            <a:r>
              <a:rPr lang="pt-BR" sz="4000" dirty="0"/>
              <a:t>A atividade foi conduzida pelos acadêmicos extensionistas do projeto “Primeiros Socorros Para Jovens E Adolescentes” (FACEP), sob orientação da professora Lígia Fernanda da Silveira Andrade, e planejada com base nas diretrizes da American Heart </a:t>
            </a:r>
            <a:r>
              <a:rPr lang="pt-BR" sz="4000" dirty="0" err="1"/>
              <a:t>Association</a:t>
            </a:r>
            <a:r>
              <a:rPr lang="pt-BR" sz="4000" dirty="0"/>
              <a:t> (AHA) e da</a:t>
            </a:r>
            <a:r>
              <a:rPr lang="fr-FR" sz="4000" dirty="0"/>
              <a:t> International Liaison Committee on Resuscitation</a:t>
            </a:r>
            <a:r>
              <a:rPr lang="pt-BR" sz="4000" dirty="0"/>
              <a:t> (ILCOR).</a:t>
            </a:r>
          </a:p>
          <a:p>
            <a:pPr algn="just"/>
            <a:r>
              <a:rPr lang="pt-BR" sz="4000" dirty="0"/>
              <a:t>A ação contou com acolhimento e introdução teórica dialogada, abordando a importância dos primeiros socorros e o papel do cidadão comum em situações de emergência. Em seguida, ocorreu a demonstração e prática supervisionada das manobras de desengasgo e ressuscitação cardiopulmonar (RCP) em manequins adultos e infantis.</a:t>
            </a:r>
          </a:p>
          <a:p>
            <a:pPr algn="just"/>
            <a:r>
              <a:rPr lang="pt-BR" sz="4000" dirty="0"/>
              <a:t>Por fim, foi realizado um momento reflexivo com os participantes, que destacaram a relevância do conhecimento adquirido para o cotidiano profissional e familiar.</a:t>
            </a:r>
          </a:p>
        </p:txBody>
      </p:sp>
      <p:sp>
        <p:nvSpPr>
          <p:cNvPr id="8" name="Text Box 73">
            <a:extLst>
              <a:ext uri="{FF2B5EF4-FFF2-40B4-BE49-F238E27FC236}">
                <a16:creationId xmlns:a16="http://schemas.microsoft.com/office/drawing/2014/main" id="{A1810356-9C06-4B4C-8193-BAC31FCDA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4" y="30555494"/>
            <a:ext cx="15545951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714375" algn="just" defTabSz="2133600">
              <a:spcBef>
                <a:spcPct val="50000"/>
              </a:spcBef>
            </a:pPr>
            <a:r>
              <a:rPr lang="pt-BR" sz="4000" dirty="0"/>
              <a:t>Conclui-se que as ações educativas em primeiros socorros são fundamentais para a promoção da vida e fortalecimento da segurança em saúde, pois capacitam a população para agir com agilidade e segurança em situações de emergência, como casos de OVACE e PCR. A experiência extensionista mostrou-se eficaz na difusão do conhecimento e na integração entre universidade, comunidade e ambiente corporativo.</a:t>
            </a:r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613" y="4254771"/>
            <a:ext cx="29883100" cy="181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13872" tIns="106940" rIns="213872" bIns="106940" anchor="ctr">
            <a:spAutoFit/>
          </a:bodyPr>
          <a:lstStyle/>
          <a:p>
            <a:pPr algn="ctr" defTabSz="1354138"/>
            <a:r>
              <a:rPr lang="pt-BR" sz="5200" b="1" dirty="0"/>
              <a:t>EDUCAÇÃO EM SAÚDE SOBRE PRIMEIROS SOCORROS PARA COLABORADORES DE UMA EMPRESA PRIVADA: RELATO DE EXPERIÊNCIA </a:t>
            </a:r>
            <a:r>
              <a:rPr lang="pt-BR" sz="5200" baseline="30000" dirty="0"/>
              <a:t>(1)</a:t>
            </a:r>
            <a:r>
              <a:rPr lang="pt-BR" sz="5200" b="1" dirty="0"/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0594" y="6715916"/>
            <a:ext cx="29514609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3700" b="1" u="sng" dirty="0"/>
              <a:t>MARIA LAIANE DE SOUZA CARVALHO</a:t>
            </a:r>
            <a:r>
              <a:rPr lang="pt-BR" sz="3700" b="1" dirty="0"/>
              <a:t> </a:t>
            </a:r>
            <a:r>
              <a:rPr lang="pt-BR" sz="3700" b="1" baseline="30000" dirty="0"/>
              <a:t>(2)</a:t>
            </a:r>
            <a:r>
              <a:rPr lang="pt-BR" sz="3700" b="1" dirty="0"/>
              <a:t>; JULIANA LEILANY DE LIMA DANTAS </a:t>
            </a:r>
            <a:r>
              <a:rPr lang="pt-BR" sz="3700" b="1" baseline="30000" dirty="0"/>
              <a:t>(3)</a:t>
            </a:r>
            <a:r>
              <a:rPr lang="pt-BR" sz="3700" b="1" dirty="0"/>
              <a:t>; LUCAS APOLÔNIO DE PAIVA PEREIRA </a:t>
            </a:r>
            <a:r>
              <a:rPr lang="pt-BR" sz="3700" b="1" baseline="30000" dirty="0"/>
              <a:t>(4)</a:t>
            </a:r>
            <a:r>
              <a:rPr lang="pt-BR" sz="3700" b="1" dirty="0"/>
              <a:t>; GEYSA DE FÁTIMA SILVA CAVALCANTE </a:t>
            </a:r>
            <a:r>
              <a:rPr lang="pt-BR" sz="3700" b="1" baseline="30000" dirty="0"/>
              <a:t>(5)</a:t>
            </a:r>
            <a:r>
              <a:rPr lang="pt-BR" sz="3700" b="1" dirty="0"/>
              <a:t>; SARA FERNANDES DE ARAÚJO </a:t>
            </a:r>
            <a:r>
              <a:rPr lang="pt-BR" sz="3700" b="1" baseline="30000" dirty="0"/>
              <a:t>(6)</a:t>
            </a:r>
            <a:r>
              <a:rPr lang="pt-BR" sz="3700" b="1" dirty="0"/>
              <a:t>.</a:t>
            </a:r>
            <a:endParaRPr lang="pt-BR" sz="37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2179" y="7990937"/>
            <a:ext cx="2801143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3600" baseline="30000" dirty="0"/>
              <a:t>(1) Trabalho desenvolvido no Programa de Iniciação Científica (PIC) da Faculdade Evolução Alto Oeste Potiguar - FACEP; </a:t>
            </a:r>
          </a:p>
          <a:p>
            <a:pPr algn="ctr"/>
            <a:r>
              <a:rPr lang="pt-BR" sz="3600" baseline="30000" dirty="0"/>
              <a:t>(2) Graduanda em Enfermagem na Faculdade Evolução Alto Oeste Potiguar – FACEP; Pau dos Ferros, Rio Grande do Norte; E-mail: laianesouza150@gmail.com </a:t>
            </a:r>
          </a:p>
          <a:p>
            <a:pPr algn="ctr"/>
            <a:r>
              <a:rPr lang="pt-BR" sz="3600" baseline="30000" dirty="0"/>
              <a:t>(3) Mestre em Cognição, Tecnologias e Instituições (UFERSA); Docente da Faculdade Evolução Alto Oeste Potiguar – FACEP; Pau dos Ferros, Rio Grande do Norte; E-mail: juliana-leilany@hotmail.com</a:t>
            </a:r>
          </a:p>
          <a:p>
            <a:pPr algn="ctr"/>
            <a:r>
              <a:rPr lang="pt-BR" sz="3600" baseline="30000" dirty="0"/>
              <a:t>(4) Graduando em Enfermagem na Faculdade Evolução Alto Oeste Potiguar – FACEP; Pau dos Ferros, Rio Grande do Norte; E-mail: lucas.paiva.pereira18@gmail.com</a:t>
            </a:r>
          </a:p>
          <a:p>
            <a:pPr algn="ctr"/>
            <a:r>
              <a:rPr lang="pt-BR" sz="3600" baseline="30000" dirty="0"/>
              <a:t>(5) Graduanda em Enfermagem na Faculdade Evolução Alto Oeste Potiguar – FACEP; Pau dos Ferros, Rio Grande do Norte; E-mail: geysacavalcante21@gmail.com</a:t>
            </a:r>
          </a:p>
          <a:p>
            <a:pPr algn="ctr"/>
            <a:r>
              <a:rPr lang="pt-BR" sz="3600" baseline="30000" dirty="0"/>
              <a:t>(6) Graduanda em Enfermagem na Faculdade Evolução Alto Oeste Potiguar – FACEP; Pau dos Ferros, Rio Grande do Norte; E-mail: sarafer123.fs@gmail.com</a:t>
            </a:r>
          </a:p>
          <a:p>
            <a:pPr algn="ctr"/>
            <a:endParaRPr lang="pt-BR" sz="3600" baseline="30000" dirty="0"/>
          </a:p>
        </p:txBody>
      </p:sp>
      <p:sp>
        <p:nvSpPr>
          <p:cNvPr id="14" name="Text Box 50">
            <a:extLst>
              <a:ext uri="{FF2B5EF4-FFF2-40B4-BE49-F238E27FC236}">
                <a16:creationId xmlns:a16="http://schemas.microsoft.com/office/drawing/2014/main" id="{EF4AC6AA-91AD-4B06-A109-43053C690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312" y="10801500"/>
            <a:ext cx="14141841" cy="923330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INTRODUÇÃO</a:t>
            </a:r>
          </a:p>
        </p:txBody>
      </p:sp>
      <p:sp>
        <p:nvSpPr>
          <p:cNvPr id="15" name="Text Box 50">
            <a:extLst>
              <a:ext uri="{FF2B5EF4-FFF2-40B4-BE49-F238E27FC236}">
                <a16:creationId xmlns:a16="http://schemas.microsoft.com/office/drawing/2014/main" id="{E3689FFC-64D7-4DA2-9BF3-20E6580B7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153" y="26656034"/>
            <a:ext cx="13934728" cy="92333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MATERIAL E MÉTODOS</a:t>
            </a:r>
          </a:p>
        </p:txBody>
      </p:sp>
      <p:sp>
        <p:nvSpPr>
          <p:cNvPr id="16" name="Text Box 50">
            <a:extLst>
              <a:ext uri="{FF2B5EF4-FFF2-40B4-BE49-F238E27FC236}">
                <a16:creationId xmlns:a16="http://schemas.microsoft.com/office/drawing/2014/main" id="{024A9D89-3D6E-4BD5-A783-2ADEAAD34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74033" y="10823204"/>
            <a:ext cx="15624245" cy="914400"/>
          </a:xfrm>
          <a:prstGeom prst="rect">
            <a:avLst/>
          </a:prstGeom>
          <a:solidFill>
            <a:srgbClr val="700000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RESULTADOS E DISCUSSÃO</a:t>
            </a:r>
          </a:p>
        </p:txBody>
      </p:sp>
      <p:sp>
        <p:nvSpPr>
          <p:cNvPr id="17" name="Text Box 50">
            <a:extLst>
              <a:ext uri="{FF2B5EF4-FFF2-40B4-BE49-F238E27FC236}">
                <a16:creationId xmlns:a16="http://schemas.microsoft.com/office/drawing/2014/main" id="{A7139F29-3DF8-4134-AC8D-C9B712A2B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30559" y="29473276"/>
            <a:ext cx="15624245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CONCLUSÕES</a:t>
            </a:r>
          </a:p>
        </p:txBody>
      </p:sp>
      <p:sp>
        <p:nvSpPr>
          <p:cNvPr id="20" name="Rectangle 13">
            <a:extLst>
              <a:ext uri="{FF2B5EF4-FFF2-40B4-BE49-F238E27FC236}">
                <a16:creationId xmlns:a16="http://schemas.microsoft.com/office/drawing/2014/main" id="{0A5B4480-E32E-4942-B2B2-7D23369B9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1290" y="19127130"/>
            <a:ext cx="11429215" cy="571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algn="ctr"/>
            <a:r>
              <a:rPr lang="pt-BR" sz="3100" b="1" dirty="0">
                <a:latin typeface="Times New Roman" pitchFamily="18" charset="0"/>
                <a:cs typeface="Times New Roman" pitchFamily="18" charset="0"/>
              </a:rPr>
              <a:t>Extensionistas e Colaboradores; </a:t>
            </a:r>
            <a:r>
              <a:rPr lang="pt-BR" sz="3100" b="1" dirty="0" err="1">
                <a:latin typeface="Times New Roman" pitchFamily="18" charset="0"/>
                <a:cs typeface="Times New Roman" pitchFamily="18" charset="0"/>
              </a:rPr>
              <a:t>Brisanet</a:t>
            </a:r>
            <a:r>
              <a:rPr lang="pt-BR" sz="3100" b="1" dirty="0">
                <a:latin typeface="Times New Roman" pitchFamily="18" charset="0"/>
                <a:cs typeface="Times New Roman" pitchFamily="18" charset="0"/>
              </a:rPr>
              <a:t> Telecomunicações, 2025.</a:t>
            </a:r>
          </a:p>
        </p:txBody>
      </p:sp>
      <p:sp>
        <p:nvSpPr>
          <p:cNvPr id="26" name="Text Box 50">
            <a:extLst>
              <a:ext uri="{FF2B5EF4-FFF2-40B4-BE49-F238E27FC236}">
                <a16:creationId xmlns:a16="http://schemas.microsoft.com/office/drawing/2014/main" id="{52FE3C8A-31FC-4CD6-A724-D2A52B07A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02025" y="34873876"/>
            <a:ext cx="15545951" cy="914400"/>
          </a:xfrm>
          <a:prstGeom prst="rect">
            <a:avLst/>
          </a:prstGeom>
          <a:solidFill>
            <a:srgbClr val="7000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400" b="1" dirty="0">
                <a:solidFill>
                  <a:schemeClr val="bg1"/>
                </a:solidFill>
                <a:cs typeface="Times New Roman" pitchFamily="18" charset="0"/>
              </a:rPr>
              <a:t>PRINCIPAIS REFERÊNCIAS 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92644735-3187-4419-B178-1CD3BB610E91}"/>
              </a:ext>
            </a:extLst>
          </p:cNvPr>
          <p:cNvSpPr/>
          <p:nvPr/>
        </p:nvSpPr>
        <p:spPr>
          <a:xfrm>
            <a:off x="16130559" y="36121015"/>
            <a:ext cx="1569720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500" dirty="0">
                <a:solidFill>
                  <a:srgbClr val="000000"/>
                </a:solidFill>
                <a:ea typeface="Times New Roman" panose="02020603050405020304" pitchFamily="18" charset="0"/>
              </a:rPr>
              <a:t>AMERICAN HEART ASSOCIATION (AHA). </a:t>
            </a:r>
            <a:r>
              <a:rPr lang="en-US" sz="3500" b="1" dirty="0">
                <a:solidFill>
                  <a:srgbClr val="000000"/>
                </a:solidFill>
                <a:ea typeface="Times New Roman" panose="02020603050405020304" pitchFamily="18" charset="0"/>
              </a:rPr>
              <a:t>Highlights of the 2020 American Heart Association Guidelines for CPR and ECC. </a:t>
            </a:r>
            <a:r>
              <a:rPr lang="en-US" sz="3500" dirty="0">
                <a:solidFill>
                  <a:srgbClr val="000000"/>
                </a:solidFill>
                <a:ea typeface="Times New Roman" panose="02020603050405020304" pitchFamily="18" charset="0"/>
              </a:rPr>
              <a:t>Dallas, 2020.</a:t>
            </a:r>
          </a:p>
          <a:p>
            <a:pPr>
              <a:spcAft>
                <a:spcPts val="0"/>
              </a:spcAft>
            </a:pPr>
            <a:endParaRPr lang="en-US" sz="35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pt-BR" sz="3500" dirty="0">
                <a:solidFill>
                  <a:srgbClr val="000000"/>
                </a:solidFill>
                <a:ea typeface="Times New Roman" panose="02020603050405020304" pitchFamily="18" charset="0"/>
              </a:rPr>
              <a:t>DE ARAÚJO, Catarina Flor Silva </a:t>
            </a:r>
            <a:r>
              <a:rPr lang="pt-BR" sz="3500" i="1" dirty="0">
                <a:solidFill>
                  <a:srgbClr val="000000"/>
                </a:solidFill>
                <a:ea typeface="Times New Roman" panose="02020603050405020304" pitchFamily="18" charset="0"/>
              </a:rPr>
              <a:t>et al. </a:t>
            </a:r>
            <a:r>
              <a:rPr lang="pt-BR" sz="3500" dirty="0">
                <a:solidFill>
                  <a:srgbClr val="000000"/>
                </a:solidFill>
                <a:ea typeface="Times New Roman" panose="02020603050405020304" pitchFamily="18" charset="0"/>
              </a:rPr>
              <a:t>AÇÃO DE EDUCAÇÃO EM SAÚDE EM RESSUSCITAÇÃO CARDIOPULMONAR E MANOBRA DE DESENGASGO PARA ADOLESCENTES: RELATO DE EXPERIÊNCIA. </a:t>
            </a:r>
            <a:r>
              <a:rPr lang="pt-BR" sz="3500" b="1" dirty="0">
                <a:solidFill>
                  <a:srgbClr val="000000"/>
                </a:solidFill>
                <a:ea typeface="Times New Roman" panose="02020603050405020304" pitchFamily="18" charset="0"/>
              </a:rPr>
              <a:t>REVISTA FOCO</a:t>
            </a:r>
            <a:r>
              <a:rPr lang="pt-BR" sz="3500" dirty="0">
                <a:solidFill>
                  <a:srgbClr val="000000"/>
                </a:solidFill>
                <a:ea typeface="Times New Roman" panose="02020603050405020304" pitchFamily="18" charset="0"/>
              </a:rPr>
              <a:t>, v. 17, n. 8, p. e5840-e5840, 2024.</a:t>
            </a:r>
          </a:p>
          <a:p>
            <a:pPr>
              <a:spcAft>
                <a:spcPts val="0"/>
              </a:spcAft>
            </a:pPr>
            <a:endParaRPr lang="pt-BR" sz="3500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FE4B434-77E1-FDDD-8C58-78F6D790F3B7}"/>
              </a:ext>
            </a:extLst>
          </p:cNvPr>
          <p:cNvSpPr txBox="1"/>
          <p:nvPr/>
        </p:nvSpPr>
        <p:spPr>
          <a:xfrm>
            <a:off x="15980380" y="20189230"/>
            <a:ext cx="16211550" cy="8710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4000" dirty="0"/>
              <a:t>Ao serem explicadas e demonstradas as manobras de desengasgo e manobras de RCP em adultos, crianças, gestantes, pessoas obesas, cadeirantes e recém-nascidos, reforça-se a importância do posicionamento correto da vítima e da segurança de quem presta o socorro. A prática com o uso de manequins de torso e manequins infantis proporciona uma simulação didática realista, permitindo aos participantes avaliar seu desempenho e corrigir possíveis falhas que poderiam ocorrer em uma situação real.</a:t>
            </a:r>
          </a:p>
          <a:p>
            <a:pPr algn="just"/>
            <a:r>
              <a:rPr lang="pt-BR" sz="4000" dirty="0"/>
              <a:t>Com isso, a experiência proporcionou uma troca de saberes significativa, favorecendo o aprendizado dos acadêmicos e o fortalecimento do vínculo entre ensino, serviço e comunidade. Além disso, evidenciou-se a relevância das ações educativas em primeiros socorros em todos os tipos de estabelecimentos, sejam eles públicos ou privados.</a:t>
            </a:r>
          </a:p>
        </p:txBody>
      </p:sp>
      <p:pic>
        <p:nvPicPr>
          <p:cNvPr id="44" name="Imagem 43">
            <a:extLst>
              <a:ext uri="{FF2B5EF4-FFF2-40B4-BE49-F238E27FC236}">
                <a16:creationId xmlns:a16="http://schemas.microsoft.com/office/drawing/2014/main" id="{CF90BB0F-13B1-FFC3-B883-1E26262316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9898" y="12101312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932</Words>
  <Application>Microsoft Office PowerPoint</Application>
  <PresentationFormat>Personalizar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Lenovo</cp:lastModifiedBy>
  <cp:revision>102</cp:revision>
  <dcterms:created xsi:type="dcterms:W3CDTF">2009-08-05T17:04:46Z</dcterms:created>
  <dcterms:modified xsi:type="dcterms:W3CDTF">2025-11-08T21:19:46Z</dcterms:modified>
</cp:coreProperties>
</file>