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3B0D5-C793-6E40-5149-BE37C743A75F}" v="778" dt="2025-11-08T00:57:31.868"/>
    <p1510:client id="{492A8C12-7AFF-47F1-A0F0-B3B374365AD3}" v="34" dt="2025-11-08T01:10:44.904"/>
    <p1510:client id="{A98F22B3-2BC9-4C57-80C7-AD1DD48E7D23}" v="3" dt="2025-11-08T01:12:47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10" d="100"/>
          <a:sy n="10" d="100"/>
        </p:scale>
        <p:origin x="2436" y="108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mailto:joaopcostar@gmail.com" TargetMode="External"/><Relationship Id="rId7" Type="http://schemas.openxmlformats.org/officeDocument/2006/relationships/hyperlink" Target="https://censo2022.ibge.gov.br/panorama/" TargetMode="External"/><Relationship Id="rId2" Type="http://schemas.openxmlformats.org/officeDocument/2006/relationships/hyperlink" Target="mailto:rodriguesvictoria404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ernaandopl@gmail.com" TargetMode="External"/><Relationship Id="rId5" Type="http://schemas.openxmlformats.org/officeDocument/2006/relationships/hyperlink" Target="mailto:izidiorsj@gmail.com" TargetMode="External"/><Relationship Id="rId4" Type="http://schemas.openxmlformats.org/officeDocument/2006/relationships/hyperlink" Target="file:///C:\Users\feehp\AppData\Local\Microsoft\Windows\INetCache\IE\4WYDVIDP\jose5050victor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3" y="11809612"/>
            <a:ext cx="14141841" cy="1486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pt-BR" sz="4000" dirty="0">
                <a:latin typeface="Arial"/>
                <a:cs typeface="Arial"/>
              </a:rPr>
              <a:t>	A entrada no mercado de trabalho durante a graduação é essencial para o desenvolvimento de competências profissionais. Porém, em regiões interioranas, o acesso às oportunidades depende da mobilidade geográfica, já que estágios e empregos costumam se concentrar em cidades polos, como Pau dos Ferros/RN (IPEA, 2024). Nesses casos, a </a:t>
            </a:r>
            <a:r>
              <a:rPr lang="pt-BR" sz="4000" dirty="0" err="1">
                <a:latin typeface="Arial"/>
                <a:cs typeface="Arial"/>
              </a:rPr>
              <a:t>pendularidade</a:t>
            </a:r>
            <a:r>
              <a:rPr lang="pt-BR" sz="4000" dirty="0">
                <a:latin typeface="Arial"/>
                <a:cs typeface="Arial"/>
              </a:rPr>
              <a:t> — deslocamento diário entre municípios — torna-se fator determinante para a empregabilidade e permanência dos estudantes no ensino superior (Taveira; Bezerra, 2023).</a:t>
            </a:r>
            <a:endParaRPr lang="pt-BR" dirty="0"/>
          </a:p>
          <a:p>
            <a:pPr algn="just"/>
            <a:r>
              <a:rPr lang="pt-BR" sz="4000" dirty="0">
                <a:latin typeface="Arial"/>
                <a:cs typeface="Arial"/>
              </a:rPr>
              <a:t>  Na FACEP, muitos alunos dependem de transporte intermunicipal, o que pode limitar a busca pela primeira experiência profissional. Apesar disso, ainda há poucas pesquisas que analisam, de forma proporcional, se a disponibilidade de deslocamento influencia o interesse do estudante em ingressar no mercado de trabalho. Assim, compreender essa relação é fundamental para orientar políticas de apoio à empregabilidade estudantil no contexto regional.</a:t>
            </a:r>
            <a:br>
              <a:rPr lang="pt-BR" sz="4000" b="1" dirty="0">
                <a:latin typeface="Arial"/>
                <a:cs typeface="Arial"/>
              </a:rPr>
            </a:br>
            <a:r>
              <a:rPr lang="pt-BR" sz="4000" b="1" dirty="0">
                <a:latin typeface="Arial"/>
                <a:cs typeface="Arial"/>
              </a:rPr>
              <a:t> </a:t>
            </a:r>
            <a:r>
              <a:rPr lang="pt-BR" sz="4000" dirty="0">
                <a:latin typeface="Arial"/>
                <a:cs typeface="Arial"/>
              </a:rPr>
              <a:t>  </a:t>
            </a:r>
            <a:r>
              <a:rPr lang="pt-BR" sz="4000">
                <a:latin typeface="Arial"/>
                <a:cs typeface="Arial"/>
              </a:rPr>
              <a:t>Diante  desse cenário, o objetivo desse estudo é </a:t>
            </a:r>
            <a:r>
              <a:rPr lang="pt-BR" sz="4000" dirty="0">
                <a:latin typeface="Arial"/>
                <a:cs typeface="Arial"/>
              </a:rPr>
              <a:t>analisar se a disponibilidade de deslocamento geográfico influencia o interesse dos estudantes da FACEP em ingressar no mercado de trabalho durante a graduação.</a:t>
            </a:r>
            <a:endParaRPr lang="pt-BR">
              <a:latin typeface="Arial"/>
              <a:cs typeface="Arial"/>
            </a:endParaRPr>
          </a:p>
          <a:p>
            <a:pPr indent="714375" algn="just"/>
            <a:endParaRPr lang="pt-BR" sz="4000" dirty="0">
              <a:cs typeface="Arial"/>
            </a:endParaRPr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1" y="27756520"/>
            <a:ext cx="13963001" cy="9325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pt-BR" sz="4000" dirty="0">
                <a:latin typeface="Arial"/>
                <a:cs typeface="Arial"/>
              </a:rPr>
              <a:t>	</a:t>
            </a:r>
            <a:r>
              <a:rPr lang="pt-BR" sz="4000">
                <a:latin typeface="Arial"/>
                <a:cs typeface="Arial"/>
              </a:rPr>
              <a:t>O estudo possui abordagem quantitativa e caráter descritivo-comparativo, buscando identificar a relação entre a disponibilidade de deslocamento geográfico e o interesse dos estudantes em ingressar no mercado de trabalho durante a graduação.</a:t>
            </a:r>
            <a:endParaRPr lang="pt-BR">
              <a:latin typeface="Arial"/>
              <a:cs typeface="Arial"/>
            </a:endParaRPr>
          </a:p>
          <a:p>
            <a:pPr algn="just"/>
            <a:r>
              <a:rPr lang="pt-BR" sz="4000">
                <a:latin typeface="Arial"/>
                <a:cs typeface="Arial"/>
              </a:rPr>
              <a:t>  Os dados foram coletados por meio de um questionário eletrônico, elaborado no Google Forms e aplicado aos alunos da Faculdade Evolução Alto </a:t>
            </a:r>
            <a:r>
              <a:rPr lang="pt-BR" sz="4000" dirty="0">
                <a:latin typeface="Arial"/>
                <a:cs typeface="Arial"/>
              </a:rPr>
              <a:t>Oeste Potiguar (FACEP).</a:t>
            </a:r>
            <a:endParaRPr lang="pt-BR" dirty="0">
              <a:cs typeface="Arial"/>
            </a:endParaRPr>
          </a:p>
          <a:p>
            <a:pPr algn="just"/>
            <a:r>
              <a:rPr lang="pt-BR" sz="4000">
                <a:latin typeface="Arial"/>
                <a:cs typeface="Arial"/>
              </a:rPr>
              <a:t>  As informações obtidas foram organizadas em planilhas e submetidas à análise de frequência relativa e índice proporcional, permitindo comparar os percentuais de estudantes com e sem disponibilidade de deslocamento e seus respectivos interesses em trabalhar durante a formação.</a:t>
            </a:r>
            <a:endParaRPr lang="pt-BR">
              <a:latin typeface="Arial"/>
              <a:cs typeface="Arial"/>
            </a:endParaRPr>
          </a:p>
          <a:p>
            <a:pPr algn="just"/>
            <a:endParaRPr lang="pt-BR" sz="4000" dirty="0">
              <a:cs typeface="Arial"/>
            </a:endParaRPr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4" y="30555494"/>
            <a:ext cx="15545951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just" defTabSz="2133600"/>
            <a:r>
              <a:rPr lang="pt-BR" sz="4000">
                <a:latin typeface="Arial"/>
                <a:cs typeface="Arial"/>
              </a:rPr>
              <a:t>  A disponibilidade de deslocamento geográfico mostrou-se determinante para o interesse dos estudantes em ingressar no mercado de trabalho. A mobilidade amplia o acesso às oportunidades e contribui para o desenvolvimento profissional. Assim, recomenda-se o fortalecimento de ações institucionais e parcerias que facilitem o transporte estudantil e reforcem a empregabilidade regional.</a:t>
            </a:r>
            <a:endParaRPr lang="pt-BR">
              <a:cs typeface="Arial"/>
            </a:endParaRPr>
          </a:p>
          <a:p>
            <a:pPr indent="714375" algn="just" defTabSz="2133600">
              <a:spcBef>
                <a:spcPct val="50000"/>
              </a:spcBef>
            </a:pPr>
            <a:endParaRPr lang="pt-BR" sz="4000" dirty="0">
              <a:latin typeface="Arial"/>
              <a:cs typeface="Arial"/>
            </a:endParaRP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225" y="4425912"/>
            <a:ext cx="29883100" cy="18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 defTabSz="1354138"/>
            <a:r>
              <a:rPr lang="pt-BR" sz="5200" b="1" dirty="0">
                <a:solidFill>
                  <a:srgbClr val="000000"/>
                </a:solidFill>
                <a:latin typeface="Arial"/>
                <a:cs typeface="Arial"/>
              </a:rPr>
              <a:t>DISPONIBILIDADE DE DESLOCAMENTO GEOGRÁFICO E INTERESSE EM INGRESSAR NO MERCADO DE TRABALHO DURANTE A GRADUAÇÃO </a:t>
            </a:r>
            <a:r>
              <a:rPr lang="pt-BR" sz="5200" baseline="30000" dirty="0">
                <a:solidFill>
                  <a:srgbClr val="000000"/>
                </a:solidFill>
                <a:latin typeface="Arial"/>
                <a:cs typeface="Arial"/>
              </a:rPr>
              <a:t>(1)</a:t>
            </a:r>
            <a:r>
              <a:rPr lang="pt-BR" sz="52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pt-BR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02F1939D-355B-4AE4-A073-3DFF43E8C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1784" y="12642501"/>
            <a:ext cx="15192375" cy="95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/>
            <a:r>
              <a:rPr lang="pt-BR" sz="2800" b="1" dirty="0">
                <a:latin typeface="Arial"/>
                <a:cs typeface="Arial"/>
              </a:rPr>
              <a:t>Figura 1</a:t>
            </a:r>
            <a:r>
              <a:rPr lang="pt-BR" sz="2800">
                <a:latin typeface="Arial"/>
                <a:cs typeface="Arial"/>
              </a:rPr>
              <a:t>. Relação entre disponibilidade de deslocamento e interesse em ingressar no mercado de trabalho.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059" y="6521594"/>
            <a:ext cx="29514609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ctr">
            <a:spAutoFit/>
          </a:bodyPr>
          <a:lstStyle/>
          <a:p>
            <a:r>
              <a:rPr lang="pt-BR" sz="3200" dirty="0">
                <a:latin typeface="Arial"/>
                <a:cs typeface="Arial"/>
              </a:rPr>
              <a:t>(1) Trabalho desenvolvido no Programa de Iniciação Científica (PIC) da Faculdade Evolução Alto Oeste Potiguar - FACEP.</a:t>
            </a:r>
          </a:p>
          <a:p>
            <a:r>
              <a:rPr lang="pt-BR" sz="3200" dirty="0">
                <a:latin typeface="Arial"/>
                <a:cs typeface="Arial"/>
              </a:rPr>
              <a:t>(2) Estudante; Faculdade Evolução Alto Oeste Potiguar - FACEP; </a:t>
            </a:r>
            <a:r>
              <a:rPr lang="pt-BR" sz="3200" dirty="0" err="1">
                <a:latin typeface="Arial"/>
                <a:cs typeface="Arial"/>
              </a:rPr>
              <a:t>Erere</a:t>
            </a:r>
            <a:r>
              <a:rPr lang="pt-BR" sz="3200" dirty="0">
                <a:latin typeface="Arial"/>
                <a:cs typeface="Arial"/>
              </a:rPr>
              <a:t>, CE; </a:t>
            </a:r>
            <a:r>
              <a:rPr lang="pt-BR" sz="3200" u="sng" dirty="0">
                <a:latin typeface="Arial"/>
                <a:cs typeface="Arial"/>
                <a:hlinkClick r:id="rId2"/>
              </a:rPr>
              <a:t>rodriguesvictoria404@gmail.com</a:t>
            </a:r>
            <a:endParaRPr lang="pt-BR" sz="3200" dirty="0">
              <a:latin typeface="Arial"/>
              <a:cs typeface="Arial"/>
            </a:endParaRPr>
          </a:p>
          <a:p>
            <a:r>
              <a:rPr lang="pt-BR" sz="3200" dirty="0">
                <a:latin typeface="Arial"/>
                <a:cs typeface="Arial"/>
              </a:rPr>
              <a:t>(3) Estudante; Faculdade Evolução Alto Oeste Potiguar - FACEP; Pau dos Ferros, RN; </a:t>
            </a:r>
            <a:r>
              <a:rPr lang="pt-BR" sz="3200" u="sng" dirty="0">
                <a:latin typeface="Arial"/>
                <a:cs typeface="Arial"/>
                <a:hlinkClick r:id="rId3"/>
              </a:rPr>
              <a:t>joaopcostar@gmail.com</a:t>
            </a:r>
            <a:endParaRPr lang="pt-BR" sz="3200" dirty="0">
              <a:latin typeface="Arial"/>
              <a:cs typeface="Arial"/>
            </a:endParaRPr>
          </a:p>
          <a:p>
            <a:r>
              <a:rPr lang="pt-BR" sz="3200" dirty="0">
                <a:latin typeface="Arial"/>
                <a:cs typeface="Arial"/>
              </a:rPr>
              <a:t>(4) Estudante; Faculdade Evolução Alto Oeste Potiguar - FACEP; Água Nova, RN; </a:t>
            </a:r>
            <a:r>
              <a:rPr lang="pt-BR" sz="3200" u="sng" dirty="0">
                <a:latin typeface="Arial"/>
                <a:cs typeface="Arial"/>
                <a:hlinkClick r:id="rId4"/>
              </a:rPr>
              <a:t>jose5050victor@gmail.com</a:t>
            </a:r>
            <a:endParaRPr lang="pt-BR" sz="3200" dirty="0">
              <a:latin typeface="Arial"/>
              <a:cs typeface="Arial"/>
            </a:endParaRPr>
          </a:p>
          <a:p>
            <a:r>
              <a:rPr lang="pt-BR" sz="3200" dirty="0">
                <a:latin typeface="Arial"/>
                <a:cs typeface="Arial"/>
              </a:rPr>
              <a:t>(5) Prof. Mestre; Faculdade Evolução Alto Oeste Potiguar - FACEP; Pau dos Ferros, RN; </a:t>
            </a:r>
            <a:r>
              <a:rPr lang="pt-BR" sz="3200" u="sng" dirty="0">
                <a:latin typeface="Arial"/>
                <a:cs typeface="Arial"/>
                <a:hlinkClick r:id="rId5"/>
              </a:rPr>
              <a:t>izidiorsj@gmail.com</a:t>
            </a:r>
            <a:endParaRPr lang="pt-BR" sz="3200" dirty="0">
              <a:latin typeface="Arial"/>
              <a:cs typeface="Arial"/>
            </a:endParaRPr>
          </a:p>
          <a:p>
            <a:r>
              <a:rPr lang="pt-BR" sz="3200" dirty="0">
                <a:latin typeface="Arial"/>
                <a:cs typeface="Arial"/>
              </a:rPr>
              <a:t>(6) Prof. Mestre; Faculdade Evolução Alto Oeste Potiguar - FACEP; José da Penha, RN; </a:t>
            </a:r>
            <a:r>
              <a:rPr lang="pt-BR" sz="3200" u="sng" dirty="0">
                <a:latin typeface="Arial"/>
                <a:cs typeface="Arial"/>
                <a:hlinkClick r:id="rId6"/>
              </a:rPr>
              <a:t>fernaandopl@gmail.com</a:t>
            </a:r>
            <a:endParaRPr lang="pt-BR" sz="3200" dirty="0">
              <a:latin typeface="Arial"/>
              <a:cs typeface="Arial"/>
            </a:endParaRPr>
          </a:p>
          <a:p>
            <a:endParaRPr lang="pt-BR" sz="3200" dirty="0">
              <a:latin typeface="Arial"/>
              <a:cs typeface="Arial"/>
            </a:endParaRPr>
          </a:p>
          <a:p>
            <a:r>
              <a:rPr lang="pt-BR" sz="3200" b="1" dirty="0">
                <a:latin typeface="Arial"/>
                <a:cs typeface="Arial"/>
              </a:rPr>
              <a:t>PALAVRAS-CHVES:</a:t>
            </a:r>
            <a:r>
              <a:rPr lang="pt-BR" sz="3200" dirty="0">
                <a:latin typeface="Arial"/>
                <a:cs typeface="Arial"/>
              </a:rPr>
              <a:t> Mobilidade geográfica; Empregabilidade; </a:t>
            </a:r>
            <a:r>
              <a:rPr lang="pt-BR" sz="3200" dirty="0" err="1">
                <a:latin typeface="Arial"/>
                <a:cs typeface="Arial"/>
              </a:rPr>
              <a:t>Pendularidade</a:t>
            </a:r>
            <a:r>
              <a:rPr lang="pt-BR" sz="3200" dirty="0">
                <a:latin typeface="Arial"/>
                <a:cs typeface="Arial"/>
              </a:rPr>
              <a:t>; FACEP.</a:t>
            </a:r>
          </a:p>
          <a:p>
            <a:pPr algn="ctr"/>
            <a:endParaRPr lang="pt-BR" sz="3200" b="1" dirty="0">
              <a:latin typeface="Arial"/>
              <a:cs typeface="Arial"/>
            </a:endParaRPr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3" y="26656034"/>
            <a:ext cx="13934728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033" y="10823204"/>
            <a:ext cx="15624245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0559" y="29473276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5" y="34873876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92644735-3187-4419-B178-1CD3BB610E91}"/>
              </a:ext>
            </a:extLst>
          </p:cNvPr>
          <p:cNvSpPr/>
          <p:nvPr/>
        </p:nvSpPr>
        <p:spPr>
          <a:xfrm>
            <a:off x="16098790" y="35962172"/>
            <a:ext cx="15697202" cy="692497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350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ABRAMO, Helena Wendel; VENTURI, Gustavo; CORROCHANO, Maria Carla. ESTUDAR E TRABALHAR: Um olhar qualitativo sobre uma complexa combinação nas trajetórias juvenis. </a:t>
            </a:r>
            <a:r>
              <a:rPr lang="pt-BR" sz="3500" b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Novos estudos CEBRAP</a:t>
            </a:r>
            <a:r>
              <a:rPr lang="pt-BR" sz="350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, v. 39, p. 523–542, 2020.</a:t>
            </a:r>
            <a:endParaRPr lang="pt-BR">
              <a:cs typeface="Arial"/>
            </a:endParaRPr>
          </a:p>
          <a:p>
            <a:pPr algn="just"/>
            <a:r>
              <a:rPr lang="pt-BR" sz="35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IBGE. </a:t>
            </a:r>
            <a:r>
              <a:rPr lang="pt-BR" sz="3500" b="1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Panorama do Censo 2022</a:t>
            </a:r>
            <a:r>
              <a:rPr lang="pt-BR" sz="35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. Disponível em: </a:t>
            </a:r>
            <a:r>
              <a:rPr lang="pt-BR" sz="35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hlinkClick r:id="rId7"/>
              </a:rPr>
              <a:t>https://censo2022.ibge.gov.br/panorama/</a:t>
            </a:r>
            <a:r>
              <a:rPr lang="pt-BR" sz="35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. </a:t>
            </a:r>
          </a:p>
          <a:p>
            <a:pPr algn="just"/>
            <a:r>
              <a:rPr lang="pt-BR" sz="350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IPEA. </a:t>
            </a:r>
            <a:r>
              <a:rPr lang="pt-BR" sz="3500" b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Mercado de Trabalho: Conjuntura e Análise</a:t>
            </a:r>
            <a:r>
              <a:rPr lang="pt-BR" sz="350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. Brasília, DF: Instituto de Pesquisa Econômica Aplicada (IPEA), 2024. </a:t>
            </a:r>
          </a:p>
          <a:p>
            <a:pPr algn="just"/>
            <a:r>
              <a:rPr lang="pt-BR" sz="3500">
                <a:solidFill>
                  <a:srgbClr val="000000"/>
                </a:solidFill>
                <a:latin typeface="Arial"/>
                <a:cs typeface="Arial"/>
              </a:rPr>
              <a:t>TAVEIRA, Cícero Barbosa; BEZERRA, Josué Alencar. A MOBILIDADE PENDULAR NO SEMIÁRIDO BRASILEIRO: UMA REVISÃO INTEGRATIVA. </a:t>
            </a:r>
            <a:r>
              <a:rPr lang="en" sz="3500" b="1">
                <a:solidFill>
                  <a:srgbClr val="000000"/>
                </a:solidFill>
                <a:latin typeface="Arial"/>
                <a:cs typeface="Arial"/>
              </a:rPr>
              <a:t>Revista Destaques Acadêmicos</a:t>
            </a:r>
            <a:r>
              <a:rPr lang="en" sz="3500">
                <a:solidFill>
                  <a:srgbClr val="000000"/>
                </a:solidFill>
                <a:latin typeface="Arial"/>
                <a:cs typeface="Arial"/>
              </a:rPr>
              <a:t>, v. 15, n. 2, 25 set. 2023. </a:t>
            </a:r>
            <a:endParaRPr lang="pt-BR">
              <a:cs typeface="Arial" pitchFamily="34" charset="0"/>
            </a:endParaRPr>
          </a:p>
          <a:p>
            <a:pPr>
              <a:spcAft>
                <a:spcPts val="0"/>
              </a:spcAft>
            </a:pPr>
            <a:endParaRPr lang="pt-BR" sz="2400" dirty="0">
              <a:cs typeface="Arial"/>
            </a:endParaRPr>
          </a:p>
          <a:p>
            <a:pPr>
              <a:spcAft>
                <a:spcPts val="0"/>
              </a:spcAft>
            </a:pPr>
            <a:endParaRPr lang="pt-BR" sz="3500" dirty="0">
              <a:cs typeface="Arial"/>
            </a:endParaRPr>
          </a:p>
        </p:txBody>
      </p:sp>
      <p:sp>
        <p:nvSpPr>
          <p:cNvPr id="28" name="Oval 6">
            <a:extLst>
              <a:ext uri="{FF2B5EF4-FFF2-40B4-BE49-F238E27FC236}">
                <a16:creationId xmlns:a16="http://schemas.microsoft.com/office/drawing/2014/main" id="{053290D8-C466-4C0E-A90D-E2E9F27EA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157" y="37228436"/>
            <a:ext cx="3278188" cy="11572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dirty="0"/>
              <a:t>Embasamento Teórico </a:t>
            </a:r>
          </a:p>
          <a:p>
            <a:pPr algn="ctr"/>
            <a:r>
              <a:rPr lang="pt-BR" sz="2000" dirty="0"/>
              <a:t>sobre Tema</a:t>
            </a:r>
          </a:p>
        </p:txBody>
      </p:sp>
      <p:sp>
        <p:nvSpPr>
          <p:cNvPr id="29" name="Line 7">
            <a:extLst>
              <a:ext uri="{FF2B5EF4-FFF2-40B4-BE49-F238E27FC236}">
                <a16:creationId xmlns:a16="http://schemas.microsoft.com/office/drawing/2014/main" id="{F0790C85-D4D2-4EA4-BA2A-F6DDB557C2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4777" y="37840758"/>
            <a:ext cx="134828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0" name="Rectangle 8">
            <a:extLst>
              <a:ext uri="{FF2B5EF4-FFF2-40B4-BE49-F238E27FC236}">
                <a16:creationId xmlns:a16="http://schemas.microsoft.com/office/drawing/2014/main" id="{4043E65C-BEE8-4BA6-BA3A-F10870FE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058" y="37282023"/>
            <a:ext cx="3277694" cy="9477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dirty="0"/>
              <a:t>Construção de entrevista </a:t>
            </a:r>
          </a:p>
          <a:p>
            <a:pPr algn="ctr"/>
            <a:r>
              <a:rPr lang="pt-BR" sz="2000" dirty="0" err="1"/>
              <a:t>semi-estrurada</a:t>
            </a:r>
            <a:endParaRPr lang="pt-BR" sz="2000" dirty="0"/>
          </a:p>
        </p:txBody>
      </p:sp>
      <p:sp>
        <p:nvSpPr>
          <p:cNvPr id="31" name="Oval 9">
            <a:extLst>
              <a:ext uri="{FF2B5EF4-FFF2-40B4-BE49-F238E27FC236}">
                <a16:creationId xmlns:a16="http://schemas.microsoft.com/office/drawing/2014/main" id="{E0A25669-CBF1-4428-BBB9-04E6F4CE2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6890" y="37261321"/>
            <a:ext cx="2846387" cy="1158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dirty="0"/>
              <a:t>Construção do </a:t>
            </a:r>
          </a:p>
          <a:p>
            <a:pPr algn="ctr"/>
            <a:r>
              <a:rPr lang="pt-BR" sz="2000" dirty="0"/>
              <a:t>Questionário </a:t>
            </a:r>
          </a:p>
        </p:txBody>
      </p:sp>
      <p:sp>
        <p:nvSpPr>
          <p:cNvPr id="32" name="Line 10">
            <a:extLst>
              <a:ext uri="{FF2B5EF4-FFF2-40B4-BE49-F238E27FC236}">
                <a16:creationId xmlns:a16="http://schemas.microsoft.com/office/drawing/2014/main" id="{3ABDA6E6-A4CF-4CE1-A45E-76CF35FF45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40753" y="37840758"/>
            <a:ext cx="1586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 u="sng" dirty="0"/>
          </a:p>
        </p:txBody>
      </p:sp>
      <p:sp>
        <p:nvSpPr>
          <p:cNvPr id="33" name="Oval 12">
            <a:extLst>
              <a:ext uri="{FF2B5EF4-FFF2-40B4-BE49-F238E27FC236}">
                <a16:creationId xmlns:a16="http://schemas.microsoft.com/office/drawing/2014/main" id="{01BACD6C-D41F-446E-984F-7D1F5C38D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717" y="39208463"/>
            <a:ext cx="2697686" cy="11572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dirty="0"/>
              <a:t>Divulgação dos </a:t>
            </a:r>
          </a:p>
          <a:p>
            <a:pPr algn="ctr"/>
            <a:r>
              <a:rPr lang="pt-BR" sz="2000" dirty="0"/>
              <a:t>Resultados</a:t>
            </a:r>
          </a:p>
        </p:txBody>
      </p:sp>
      <p:sp>
        <p:nvSpPr>
          <p:cNvPr id="34" name="Rectangle 13">
            <a:extLst>
              <a:ext uri="{FF2B5EF4-FFF2-40B4-BE49-F238E27FC236}">
                <a16:creationId xmlns:a16="http://schemas.microsoft.com/office/drawing/2014/main" id="{1E98D14B-5483-4B21-B14D-7CDF28CBD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0716" y="39433029"/>
            <a:ext cx="2720958" cy="77217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dirty="0"/>
              <a:t>Tabulação dos Dados</a:t>
            </a:r>
          </a:p>
          <a:p>
            <a:pPr algn="ctr"/>
            <a:r>
              <a:rPr lang="pt-BR" sz="2000" i="1" dirty="0"/>
              <a:t>Google Do</a:t>
            </a:r>
            <a:endParaRPr lang="pt-BR" sz="2000" dirty="0"/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FE006C24-6399-49D5-8EE8-324F9908D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1857" y="39610665"/>
            <a:ext cx="3048000" cy="523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dirty="0"/>
              <a:t>Coleta de Dados</a:t>
            </a:r>
          </a:p>
        </p:txBody>
      </p:sp>
      <p:sp>
        <p:nvSpPr>
          <p:cNvPr id="36" name="Line 10">
            <a:extLst>
              <a:ext uri="{FF2B5EF4-FFF2-40B4-BE49-F238E27FC236}">
                <a16:creationId xmlns:a16="http://schemas.microsoft.com/office/drawing/2014/main" id="{758BF163-A832-442A-84BC-3949252168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078883" y="38433416"/>
            <a:ext cx="0" cy="11772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 u="sng" dirty="0"/>
          </a:p>
        </p:txBody>
      </p:sp>
      <p:sp>
        <p:nvSpPr>
          <p:cNvPr id="37" name="Line 10">
            <a:extLst>
              <a:ext uri="{FF2B5EF4-FFF2-40B4-BE49-F238E27FC236}">
                <a16:creationId xmlns:a16="http://schemas.microsoft.com/office/drawing/2014/main" id="{41B2931A-08F0-4233-B9D2-E0B590EAC1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058058" y="39819116"/>
            <a:ext cx="56883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 u="sng" dirty="0"/>
          </a:p>
        </p:txBody>
      </p:sp>
      <p:sp>
        <p:nvSpPr>
          <p:cNvPr id="38" name="Line 10">
            <a:extLst>
              <a:ext uri="{FF2B5EF4-FFF2-40B4-BE49-F238E27FC236}">
                <a16:creationId xmlns:a16="http://schemas.microsoft.com/office/drawing/2014/main" id="{05B7584C-B098-42FC-A796-E9EA7AE7AE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33909" y="39781801"/>
            <a:ext cx="808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 u="sng" dirty="0"/>
          </a:p>
        </p:txBody>
      </p:sp>
      <p:sp>
        <p:nvSpPr>
          <p:cNvPr id="39" name="Rectangle 13">
            <a:extLst>
              <a:ext uri="{FF2B5EF4-FFF2-40B4-BE49-F238E27FC236}">
                <a16:creationId xmlns:a16="http://schemas.microsoft.com/office/drawing/2014/main" id="{394F34EB-3B6F-4286-A7B0-896BE4677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4037" y="39433029"/>
            <a:ext cx="2720958" cy="77217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i="1" dirty="0"/>
              <a:t>Análise: Net Promoter </a:t>
            </a:r>
          </a:p>
          <a:p>
            <a:pPr algn="ctr"/>
            <a:r>
              <a:rPr lang="pt-BR" sz="2000" i="1" dirty="0"/>
              <a:t>Score </a:t>
            </a:r>
            <a:r>
              <a:rPr lang="pt-BR" sz="2000" dirty="0"/>
              <a:t>(NPS)</a:t>
            </a:r>
          </a:p>
        </p:txBody>
      </p:sp>
      <p:sp>
        <p:nvSpPr>
          <p:cNvPr id="40" name="Line 10">
            <a:extLst>
              <a:ext uri="{FF2B5EF4-FFF2-40B4-BE49-F238E27FC236}">
                <a16:creationId xmlns:a16="http://schemas.microsoft.com/office/drawing/2014/main" id="{458F2C61-51BA-4104-B8BA-9894E2F710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25774" y="39833328"/>
            <a:ext cx="808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 u="sng" dirty="0"/>
          </a:p>
        </p:txBody>
      </p:sp>
      <p:sp>
        <p:nvSpPr>
          <p:cNvPr id="41" name="Rectangle 11">
            <a:extLst>
              <a:ext uri="{FF2B5EF4-FFF2-40B4-BE49-F238E27FC236}">
                <a16:creationId xmlns:a16="http://schemas.microsoft.com/office/drawing/2014/main" id="{E0E3B1C5-703A-4F31-A0F4-C743B2418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2154" y="36472051"/>
            <a:ext cx="13215764" cy="58695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r>
              <a:rPr lang="pt-BR" sz="3200" b="1" dirty="0"/>
              <a:t>Fluxograma 01.</a:t>
            </a:r>
            <a:r>
              <a:rPr lang="pt-BR" sz="3200" dirty="0"/>
              <a:t> Exemplo de inserção de demonstrações gráficas</a:t>
            </a:r>
            <a:endParaRPr lang="en-GB" sz="32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883F32C-3EF6-614C-1379-9351524F9099}"/>
              </a:ext>
            </a:extLst>
          </p:cNvPr>
          <p:cNvSpPr txBox="1"/>
          <p:nvPr/>
        </p:nvSpPr>
        <p:spPr>
          <a:xfrm flipH="1">
            <a:off x="4548741" y="40621429"/>
            <a:ext cx="68078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/>
              <a:t>Fonte: os autores (2025).</a:t>
            </a:r>
          </a:p>
        </p:txBody>
      </p:sp>
      <p:pic>
        <p:nvPicPr>
          <p:cNvPr id="4" name="Imagem 3" descr="Gráfico, Gráfico de barras&#10;&#10;O conteúdo gerado por IA pode estar incorreto.">
            <a:extLst>
              <a:ext uri="{FF2B5EF4-FFF2-40B4-BE49-F238E27FC236}">
                <a16:creationId xmlns:a16="http://schemas.microsoft.com/office/drawing/2014/main" id="{2830365D-12F3-E283-6138-35F5620695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569646" y="13582091"/>
            <a:ext cx="13085556" cy="7686057"/>
          </a:xfrm>
          <a:prstGeom prst="rect">
            <a:avLst/>
          </a:prstGeom>
        </p:spPr>
      </p:pic>
      <p:sp>
        <p:nvSpPr>
          <p:cNvPr id="43" name="CaixaDeTexto 42">
            <a:extLst>
              <a:ext uri="{FF2B5EF4-FFF2-40B4-BE49-F238E27FC236}">
                <a16:creationId xmlns:a16="http://schemas.microsoft.com/office/drawing/2014/main" id="{79F9153A-D907-66F5-C9EE-4BA7BAFBA918}"/>
              </a:ext>
            </a:extLst>
          </p:cNvPr>
          <p:cNvSpPr txBox="1"/>
          <p:nvPr/>
        </p:nvSpPr>
        <p:spPr>
          <a:xfrm>
            <a:off x="21221475" y="21253245"/>
            <a:ext cx="1620202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>
                <a:latin typeface="Arial"/>
                <a:cs typeface="Arial"/>
              </a:rPr>
              <a:t>Fonte: dados da pesquisa (2025)</a:t>
            </a:r>
            <a:endParaRPr lang="pt-BR">
              <a:latin typeface="Arial"/>
              <a:cs typeface="Arial"/>
            </a:endParaRP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BFBCB04D-E829-FEDA-F833-38A17EE2A997}"/>
              </a:ext>
            </a:extLst>
          </p:cNvPr>
          <p:cNvSpPr txBox="1"/>
          <p:nvPr/>
        </p:nvSpPr>
        <p:spPr>
          <a:xfrm>
            <a:off x="16138487" y="22015693"/>
            <a:ext cx="16202025" cy="74789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4000">
                <a:latin typeface="Arial"/>
                <a:cs typeface="Arial"/>
              </a:rPr>
              <a:t>  Os dados mostram que a mobilidade geográfica influencia o interesse profissional dos estudantes. Entre aqueles que têm disponibilidade para deslocamento, 90,4% demonstraram interesse em ingressar no mercado de trabalho. Já entre os que não possuem essa possibilidade, apenas 44,4% revelaram o mesmo interesse.</a:t>
            </a:r>
            <a:endParaRPr lang="en-US" sz="4000" dirty="0">
              <a:latin typeface="Arial"/>
              <a:cs typeface="Arial"/>
            </a:endParaRPr>
          </a:p>
          <a:p>
            <a:pPr algn="just"/>
            <a:r>
              <a:rPr lang="en-US" sz="4000">
                <a:latin typeface="Arial"/>
                <a:cs typeface="Arial"/>
              </a:rPr>
              <a:t>  Esses resultados indicam que a pendularidade amplia o acesso às oportunidades e fortalece a empregabilidade estudantil, especialmente em regiões interioranas onde as vagas estão concentradas em cidades polo, como apontam Abramo (2020) e Taveira e Bezerra (2023). Assim, a mobilidade se mostra elemento decisivo para o início da trajetória profissional de jovens universitários.</a:t>
            </a:r>
            <a:endParaRPr lang="en-US" sz="4000" dirty="0">
              <a:latin typeface="Arial"/>
              <a:cs typeface="Arial"/>
            </a:endParaRPr>
          </a:p>
          <a:p>
            <a:pPr algn="just"/>
            <a:endParaRPr lang="pt-BR" sz="4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</TotalTime>
  <Words>919</Words>
  <Application>Microsoft Office PowerPoint</Application>
  <PresentationFormat>Personalizar</PresentationFormat>
  <Paragraphs>72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Jose Shirley Pessoa</cp:lastModifiedBy>
  <cp:revision>262</cp:revision>
  <dcterms:created xsi:type="dcterms:W3CDTF">2009-08-05T17:04:46Z</dcterms:created>
  <dcterms:modified xsi:type="dcterms:W3CDTF">2025-11-08T01:13:59Z</dcterms:modified>
</cp:coreProperties>
</file>