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20" d="100"/>
          <a:sy n="20" d="100"/>
        </p:scale>
        <p:origin x="-1380" y="2388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 descr="Uma imagem contendo Interface gráfica do usuário&#10;&#10;O conteúdo gerado por IA pode estar incorreto."/>
          <p:cNvPicPr preferRelativeResize="0"/>
          <p:nvPr/>
        </p:nvPicPr>
        <p:blipFill rotWithShape="1">
          <a:blip r:embed="rId2">
            <a:alphaModFix/>
          </a:blip>
          <a:srcRect t="1528" r="1530" b="123"/>
          <a:stretch/>
        </p:blipFill>
        <p:spPr>
          <a:xfrm>
            <a:off x="225" y="300"/>
            <a:ext cx="32436220" cy="4320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2" descr="Uma imagem contendo Interface gráfica do usuário&#10;&#10;O conteúdo gerado por IA pode estar incorreto."/>
          <p:cNvPicPr preferRelativeResize="0"/>
          <p:nvPr/>
        </p:nvPicPr>
        <p:blipFill rotWithShape="1">
          <a:blip r:embed="rId2">
            <a:alphaModFix/>
          </a:blip>
          <a:srcRect l="93" t="85969" r="1437" b="1883"/>
          <a:stretch/>
        </p:blipFill>
        <p:spPr>
          <a:xfrm>
            <a:off x="225" y="37876508"/>
            <a:ext cx="32436220" cy="533727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2"/>
          <p:cNvSpPr txBox="1">
            <a:spLocks noGrp="1"/>
          </p:cNvSpPr>
          <p:nvPr>
            <p:ph type="title"/>
          </p:nvPr>
        </p:nvSpPr>
        <p:spPr>
          <a:xfrm>
            <a:off x="1620838" y="8159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body" idx="1"/>
          </p:nvPr>
        </p:nvSpPr>
        <p:spPr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yout Personalizado">
  <p:cSld name="Layout Personalizado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0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457200" marR="0" lvl="0" indent="-1187450" algn="l" rtl="0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sz="15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1066800" algn="l" rtl="0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sz="1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946150" algn="l" rtl="0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sz="1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sz="9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831850" algn="l" rtl="0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sz="9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32050" tIns="216025" rIns="432050" bIns="2160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6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cielo.br/j/pcp/a/RTkfTtDv3sRKHGT7J3zPMZC/abstract/?lang=pt" TargetMode="External"/><Relationship Id="rId13" Type="http://schemas.openxmlformats.org/officeDocument/2006/relationships/image" Target="../media/image2.png"/><Relationship Id="rId3" Type="http://schemas.openxmlformats.org/officeDocument/2006/relationships/hyperlink" Target="mailto:cm984030@gmail.com" TargetMode="External"/><Relationship Id="rId7" Type="http://schemas.openxmlformats.org/officeDocument/2006/relationships/hyperlink" Target="mailto:hudsonwalkerpsi@gmail.com" TargetMode="External"/><Relationship Id="rId12" Type="http://schemas.openxmlformats.org/officeDocument/2006/relationships/hyperlink" Target="https://revistas.fadap.br/ciencias/article/view/1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g7emik@gmail.com" TargetMode="External"/><Relationship Id="rId11" Type="http://schemas.openxmlformats.org/officeDocument/2006/relationships/hyperlink" Target="https://repositorio.unesp.br/entities/publication/998c68f0-8d60-490b-a907-cfebdd03f101" TargetMode="External"/><Relationship Id="rId5" Type="http://schemas.openxmlformats.org/officeDocument/2006/relationships/hyperlink" Target="mailto:natalliaferreira9@outlook.com" TargetMode="External"/><Relationship Id="rId10" Type="http://schemas.openxmlformats.org/officeDocument/2006/relationships/hyperlink" Target="https://rsdjournal.org/index.php/rsd/article/view/2092" TargetMode="External"/><Relationship Id="rId4" Type="http://schemas.openxmlformats.org/officeDocument/2006/relationships/hyperlink" Target="mailto:analauratomaz968@gmail.com" TargetMode="External"/><Relationship Id="rId9" Type="http://schemas.openxmlformats.org/officeDocument/2006/relationships/hyperlink" Target="https://pepsic.bvsalud.org/scielo.php?script=sci_arttext&amp;pid=S1982-1247201800030000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/>
        </p:nvSpPr>
        <p:spPr>
          <a:xfrm>
            <a:off x="792313" y="11847700"/>
            <a:ext cx="14126845" cy="11787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714375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pt-BR" sz="4000" dirty="0">
                <a:solidFill>
                  <a:schemeClr val="dk1"/>
                </a:solidFill>
              </a:rPr>
              <a:t>O ingresso na universidade exige adaptações intensas que podem afetar a saúde mental dos estudantes, especialmente diante de sobrecarga, organização do tempo e pressões </a:t>
            </a:r>
            <a:r>
              <a:rPr lang="pt-BR" sz="4000" dirty="0" smtClean="0">
                <a:solidFill>
                  <a:schemeClr val="dk1"/>
                </a:solidFill>
              </a:rPr>
              <a:t>acadêmicas (</a:t>
            </a:r>
            <a:r>
              <a:rPr lang="pt-BR" sz="4000" dirty="0" err="1" smtClean="0">
                <a:solidFill>
                  <a:schemeClr val="dk1"/>
                </a:solidFill>
              </a:rPr>
              <a:t>Ariño</a:t>
            </a:r>
            <a:r>
              <a:rPr lang="pt-BR" sz="4000" dirty="0" smtClean="0">
                <a:solidFill>
                  <a:schemeClr val="dk1"/>
                </a:solidFill>
              </a:rPr>
              <a:t>;</a:t>
            </a:r>
            <a:r>
              <a:rPr lang="pt-BR" sz="4000" dirty="0" err="1" smtClean="0">
                <a:solidFill>
                  <a:schemeClr val="dk1"/>
                </a:solidFill>
              </a:rPr>
              <a:t>Berdagi</a:t>
            </a:r>
            <a:r>
              <a:rPr lang="pt-BR" sz="4000" dirty="0" smtClean="0">
                <a:solidFill>
                  <a:schemeClr val="dk1"/>
                </a:solidFill>
              </a:rPr>
              <a:t>, 2018). </a:t>
            </a:r>
            <a:r>
              <a:rPr lang="pt-BR" sz="4000" dirty="0">
                <a:solidFill>
                  <a:schemeClr val="dk1"/>
                </a:solidFill>
              </a:rPr>
              <a:t>Entre alunos de Psicologia, o sofrimento psíquico é ainda mais </a:t>
            </a:r>
            <a:r>
              <a:rPr lang="pt-BR" sz="4000" dirty="0" err="1">
                <a:solidFill>
                  <a:schemeClr val="dk1"/>
                </a:solidFill>
              </a:rPr>
              <a:t>frequente</a:t>
            </a:r>
            <a:r>
              <a:rPr lang="pt-BR" sz="4000" dirty="0">
                <a:solidFill>
                  <a:schemeClr val="dk1"/>
                </a:solidFill>
              </a:rPr>
              <a:t> devido ao contato com temas ligados à dor e à subjetividade </a:t>
            </a:r>
            <a:r>
              <a:rPr lang="pt-BR" sz="4000" dirty="0" smtClean="0">
                <a:solidFill>
                  <a:schemeClr val="dk1"/>
                </a:solidFill>
              </a:rPr>
              <a:t>humana (Santos </a:t>
            </a:r>
            <a:r>
              <a:rPr lang="pt-BR" sz="4000" dirty="0" err="1" smtClean="0">
                <a:solidFill>
                  <a:schemeClr val="dk1"/>
                </a:solidFill>
              </a:rPr>
              <a:t>et</a:t>
            </a:r>
            <a:r>
              <a:rPr lang="pt-BR" sz="4000" dirty="0" smtClean="0">
                <a:solidFill>
                  <a:schemeClr val="dk1"/>
                </a:solidFill>
              </a:rPr>
              <a:t> al., 2022). </a:t>
            </a:r>
            <a:r>
              <a:rPr lang="pt-BR" sz="4000" dirty="0">
                <a:solidFill>
                  <a:schemeClr val="dk1"/>
                </a:solidFill>
              </a:rPr>
              <a:t>Esse adoecimento pode surgir já no início da graduação, manifestando sintomas como insônia, irritabilidade e dificuldade de </a:t>
            </a:r>
            <a:r>
              <a:rPr lang="pt-BR" sz="4000" dirty="0" smtClean="0">
                <a:solidFill>
                  <a:schemeClr val="dk1"/>
                </a:solidFill>
              </a:rPr>
              <a:t>concentração (</a:t>
            </a:r>
            <a:r>
              <a:rPr lang="pt-BR" sz="4000" dirty="0" err="1" smtClean="0">
                <a:solidFill>
                  <a:schemeClr val="dk1"/>
                </a:solidFill>
              </a:rPr>
              <a:t>Carlesso</a:t>
            </a:r>
            <a:r>
              <a:rPr lang="pt-BR" sz="4000" dirty="0" smtClean="0">
                <a:solidFill>
                  <a:schemeClr val="dk1"/>
                </a:solidFill>
              </a:rPr>
              <a:t>, 2020). Apesar </a:t>
            </a:r>
            <a:r>
              <a:rPr lang="pt-BR" sz="4000" dirty="0">
                <a:solidFill>
                  <a:schemeClr val="dk1"/>
                </a:solidFill>
              </a:rPr>
              <a:t>disso, muitas instituições não oferecem suporte psicológico adequado, agravando o </a:t>
            </a:r>
            <a:r>
              <a:rPr lang="pt-BR" sz="4000" dirty="0" smtClean="0">
                <a:solidFill>
                  <a:schemeClr val="dk1"/>
                </a:solidFill>
              </a:rPr>
              <a:t>quadro (Andrade </a:t>
            </a:r>
            <a:r>
              <a:rPr lang="pt-BR" sz="4000" dirty="0" err="1" smtClean="0">
                <a:solidFill>
                  <a:schemeClr val="dk1"/>
                </a:solidFill>
              </a:rPr>
              <a:t>et</a:t>
            </a:r>
            <a:r>
              <a:rPr lang="pt-BR" sz="4000" dirty="0" smtClean="0">
                <a:solidFill>
                  <a:schemeClr val="dk1"/>
                </a:solidFill>
              </a:rPr>
              <a:t> al., 2016). Soma-se </a:t>
            </a:r>
            <a:r>
              <a:rPr lang="pt-BR" sz="4000" dirty="0">
                <a:solidFill>
                  <a:schemeClr val="dk1"/>
                </a:solidFill>
              </a:rPr>
              <a:t>a isso o histórico prévio de sofrimento e a cultura de desempenho, que intensificam o desgaste </a:t>
            </a:r>
            <a:r>
              <a:rPr lang="pt-BR" sz="4000" dirty="0" smtClean="0">
                <a:solidFill>
                  <a:schemeClr val="dk1"/>
                </a:solidFill>
              </a:rPr>
              <a:t>emocional (Carvalho, 2023). Diante </a:t>
            </a:r>
            <a:r>
              <a:rPr lang="pt-BR" sz="4000" dirty="0">
                <a:solidFill>
                  <a:schemeClr val="dk1"/>
                </a:solidFill>
              </a:rPr>
              <a:t>desse cenário, o estudo busca compreender como as vivências acadêmicas contribuem para o sofrimento psíquico de estudantes de Psicologia, por meio de um formulário aplicado a discentes, destacando a necessidade de maior atenção institucional à saúde mental universitária.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29" name="Google Shape;29;p4"/>
          <p:cNvSpPr txBox="1"/>
          <p:nvPr/>
        </p:nvSpPr>
        <p:spPr>
          <a:xfrm>
            <a:off x="833600" y="24531608"/>
            <a:ext cx="13962900" cy="87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pt-BR" sz="4000" dirty="0">
                <a:solidFill>
                  <a:schemeClr val="dk1"/>
                </a:solidFill>
              </a:rPr>
              <a:t>A pesquisa utilizou abordagem qualitativa e pesquisa de campo, com levantamento bibliográfico em bases como </a:t>
            </a:r>
            <a:r>
              <a:rPr lang="pt-BR" sz="4000" dirty="0" err="1">
                <a:solidFill>
                  <a:schemeClr val="dk1"/>
                </a:solidFill>
              </a:rPr>
              <a:t>SciELO</a:t>
            </a:r>
            <a:r>
              <a:rPr lang="pt-BR" sz="4000" dirty="0">
                <a:solidFill>
                  <a:schemeClr val="dk1"/>
                </a:solidFill>
              </a:rPr>
              <a:t>, FAP e Repositório UNESP, usando descritores relacionados a </a:t>
            </a:r>
            <a:r>
              <a:rPr lang="pt-BR" sz="4000" dirty="0" err="1">
                <a:solidFill>
                  <a:schemeClr val="dk1"/>
                </a:solidFill>
              </a:rPr>
              <a:t>autocuidado</a:t>
            </a:r>
            <a:r>
              <a:rPr lang="pt-BR" sz="4000" dirty="0">
                <a:solidFill>
                  <a:schemeClr val="dk1"/>
                </a:solidFill>
              </a:rPr>
              <a:t>, estudantes de Psicologia e sobrecarga. Foram considerados estudos publicados nos últimos 10 anos para apoiar a análise dos resultados. O campo empírico ocorreu por meio de um formulário online aplicado a 6 estudantes dos 5º, 7º e 9º períodos da FACEP, que já tinham experiência prática. O instrumento continha três perguntas sobre vivência de sofrimento psíquico, fatores desencadeadores e situações que impactaram a saúde mental. A análise dos relatos, junto à revisão bibliográfica, possibilitou compreender aspectos do sofrimento psíquico entre esses estudantes.</a:t>
            </a:r>
            <a:endParaRPr/>
          </a:p>
        </p:txBody>
      </p:sp>
      <p:sp>
        <p:nvSpPr>
          <p:cNvPr id="30" name="Google Shape;30;p4"/>
          <p:cNvSpPr txBox="1"/>
          <p:nvPr/>
        </p:nvSpPr>
        <p:spPr>
          <a:xfrm>
            <a:off x="16232408" y="20284203"/>
            <a:ext cx="15546000" cy="6247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714375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>
                <a:solidFill>
                  <a:schemeClr val="dk1"/>
                </a:solidFill>
              </a:rPr>
              <a:t>O estudo aponta que o sofrimento psíquico de estudantes de Psicologia decorre da sobrecarga acadêmica, da dificuldade em conciliar estudos e trabalho, da falta de escuta institucional e da </a:t>
            </a:r>
            <a:r>
              <a:rPr lang="pt-BR" sz="4000" dirty="0" err="1">
                <a:solidFill>
                  <a:schemeClr val="dk1"/>
                </a:solidFill>
              </a:rPr>
              <a:t>autocobrança</a:t>
            </a:r>
            <a:r>
              <a:rPr lang="pt-BR" sz="4000" dirty="0">
                <a:solidFill>
                  <a:schemeClr val="dk1"/>
                </a:solidFill>
              </a:rPr>
              <a:t> </a:t>
            </a:r>
            <a:r>
              <a:rPr lang="pt-BR" sz="4000" dirty="0" smtClean="0">
                <a:solidFill>
                  <a:schemeClr val="dk1"/>
                </a:solidFill>
              </a:rPr>
              <a:t>excessiva.</a:t>
            </a:r>
            <a:r>
              <a:rPr lang="pt-BR" sz="4000" dirty="0">
                <a:solidFill>
                  <a:schemeClr val="dk1"/>
                </a:solidFill>
              </a:rPr>
              <a:t> </a:t>
            </a:r>
            <a:r>
              <a:rPr lang="pt-BR" sz="4000" dirty="0" smtClean="0">
                <a:solidFill>
                  <a:schemeClr val="dk1"/>
                </a:solidFill>
              </a:rPr>
              <a:t>Evidencia-se </a:t>
            </a:r>
            <a:r>
              <a:rPr lang="pt-BR" sz="4000" dirty="0">
                <a:solidFill>
                  <a:schemeClr val="dk1"/>
                </a:solidFill>
              </a:rPr>
              <a:t>a necessidade de a universidade assumir um papel ativo na promoção do cuidado e na implementação de políticas de saúde mental que valorizem as experiências dos </a:t>
            </a:r>
            <a:r>
              <a:rPr lang="pt-BR" sz="4000" dirty="0" smtClean="0">
                <a:solidFill>
                  <a:schemeClr val="dk1"/>
                </a:solidFill>
              </a:rPr>
              <a:t>alunos.Conclui-se </a:t>
            </a:r>
            <a:r>
              <a:rPr lang="pt-BR" sz="4000" dirty="0">
                <a:solidFill>
                  <a:schemeClr val="dk1"/>
                </a:solidFill>
              </a:rPr>
              <a:t>que é fundamental transformar o cuidado em prática, por meio de ações como grupos de escuta, reorganização das demandas e formação docente, tornando o ambiente universitário mais acolhedor e saudável.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1260513" y="4114797"/>
            <a:ext cx="29883000" cy="181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3850" tIns="106925" rIns="213850" bIns="1069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>
                <a:solidFill>
                  <a:schemeClr val="dk1"/>
                </a:solidFill>
              </a:rPr>
              <a:t>CUIDANDO DE QUEM VAI CUIDAR: UM ESTUDO SOBRE A SAÚDE MENTAL DE ESTUDANTES DE PSICOLOGIA</a:t>
            </a:r>
            <a:r>
              <a:rPr lang="pt-BR" sz="52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(1)</a:t>
            </a:r>
            <a:r>
              <a:rPr lang="pt-BR" sz="5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5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1444719" y="5999641"/>
            <a:ext cx="29514600" cy="1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700" b="1">
                <a:solidFill>
                  <a:schemeClr val="dk1"/>
                </a:solidFill>
              </a:rPr>
              <a:t>Camilly Victoria do Vale Marques</a:t>
            </a:r>
            <a:r>
              <a:rPr lang="pt-BR" sz="37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(2)</a:t>
            </a:r>
            <a:r>
              <a:rPr lang="pt-BR" sz="3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700" b="1">
                <a:solidFill>
                  <a:schemeClr val="dk1"/>
                </a:solidFill>
              </a:rPr>
              <a:t>Ana Laura Tomaz</a:t>
            </a:r>
            <a:r>
              <a:rPr lang="pt-BR" sz="37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(3)</a:t>
            </a:r>
            <a:r>
              <a:rPr lang="pt-BR" sz="3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700" b="1">
                <a:solidFill>
                  <a:schemeClr val="dk1"/>
                </a:solidFill>
              </a:rPr>
              <a:t>Érica Natália Fernandes Ferreira</a:t>
            </a:r>
            <a:r>
              <a:rPr lang="pt-BR" sz="3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7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(4)</a:t>
            </a:r>
            <a:r>
              <a:rPr lang="pt-BR" sz="3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700" b="1">
                <a:solidFill>
                  <a:schemeClr val="dk1"/>
                </a:solidFill>
              </a:rPr>
              <a:t>Emikson Kauã Leite Pereira</a:t>
            </a:r>
            <a:r>
              <a:rPr lang="pt-BR" sz="37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(5)</a:t>
            </a:r>
            <a:r>
              <a:rPr lang="pt-BR" sz="3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700" b="1">
                <a:solidFill>
                  <a:schemeClr val="dk1"/>
                </a:solidFill>
              </a:rPr>
              <a:t>Hudson Walker Simão Carneiro</a:t>
            </a:r>
            <a:r>
              <a:rPr lang="pt-BR" sz="37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(6)</a:t>
            </a:r>
            <a:r>
              <a:rPr lang="pt-BR" sz="37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700" b="1" i="0" u="none" strike="noStrike" cap="none" baseline="30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2196379" y="8754860"/>
            <a:ext cx="28011300" cy="15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(1) Trabalho desenvolvido no Programa de Iniciação Científica (PIC) da Faculdade Evolução Alto Oeste Potiguar através da disciplina de </a:t>
            </a:r>
            <a:r>
              <a:rPr lang="pt-BR" sz="3600" baseline="30000">
                <a:solidFill>
                  <a:schemeClr val="dk1"/>
                </a:solidFill>
              </a:rPr>
              <a:t>Saúde Mental</a:t>
            </a:r>
            <a:r>
              <a:rPr lang="pt-BR" sz="36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(2) </a:t>
            </a:r>
            <a:r>
              <a:rPr lang="pt-BR" sz="3600" baseline="30000">
                <a:solidFill>
                  <a:schemeClr val="dk1"/>
                </a:solidFill>
              </a:rPr>
              <a:t>Discente do Curso de Psicologia</a:t>
            </a:r>
            <a:r>
              <a:rPr lang="pt-BR" sz="36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600" baseline="30000">
                <a:solidFill>
                  <a:schemeClr val="dk1"/>
                </a:solidFill>
              </a:rPr>
              <a:t>Faculdade Alto Oeste Potiguar - FACEP</a:t>
            </a:r>
            <a:r>
              <a:rPr lang="pt-BR" sz="36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600" baseline="30000">
                <a:solidFill>
                  <a:schemeClr val="dk1"/>
                </a:solidFill>
              </a:rPr>
              <a:t>Pau dos Ferros, Rio Grande do Norte</a:t>
            </a:r>
            <a:r>
              <a:rPr lang="pt-BR" sz="36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600" u="sng" baseline="30000">
                <a:solidFill>
                  <a:schemeClr val="hlink"/>
                </a:solidFill>
                <a:hlinkClick r:id="rId3"/>
              </a:rPr>
              <a:t>cm984030@gmail.com</a:t>
            </a:r>
            <a:r>
              <a:rPr lang="pt-BR" sz="36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(3) </a:t>
            </a:r>
            <a:r>
              <a:rPr lang="pt-BR" sz="3600" baseline="30000">
                <a:solidFill>
                  <a:schemeClr val="dk1"/>
                </a:solidFill>
              </a:rPr>
              <a:t>Discente do Curso de Psicologia</a:t>
            </a:r>
            <a:r>
              <a:rPr lang="pt-BR" sz="36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pt-BR" sz="3600" baseline="30000">
                <a:solidFill>
                  <a:schemeClr val="dk1"/>
                </a:solidFill>
              </a:rPr>
              <a:t>Faculdade Evolução Alto Oeste Potiguar - FACEP</a:t>
            </a:r>
            <a:r>
              <a:rPr lang="pt-BR" sz="3600" b="0" i="0" u="none" strike="noStrike" cap="none" baseline="30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r>
              <a:rPr lang="pt-BR" sz="3600" baseline="30000">
                <a:solidFill>
                  <a:schemeClr val="dk1"/>
                </a:solidFill>
              </a:rPr>
              <a:t> Pau dos Ferros, Rio Grande do Norte; </a:t>
            </a:r>
            <a:r>
              <a:rPr lang="pt-BR" sz="3600" u="sng" baseline="30000">
                <a:solidFill>
                  <a:schemeClr val="hlink"/>
                </a:solidFill>
                <a:hlinkClick r:id="rId4"/>
              </a:rPr>
              <a:t>analauratomaz968@gmail.com</a:t>
            </a:r>
            <a:r>
              <a:rPr lang="pt-BR" sz="3600" baseline="30000">
                <a:solidFill>
                  <a:schemeClr val="dk1"/>
                </a:solidFill>
              </a:rPr>
              <a:t>;</a:t>
            </a:r>
            <a:endParaRPr sz="3600" baseline="3000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aseline="30000">
                <a:solidFill>
                  <a:schemeClr val="dk1"/>
                </a:solidFill>
              </a:rPr>
              <a:t>(4) Discente do Curso de Psicologia; Faculdade Evolução Alto Oeste Potiguar - FACEP; Pau dos Ferros, Rio Grande do Norte; </a:t>
            </a:r>
            <a:r>
              <a:rPr lang="pt-BR" sz="3600" u="sng" baseline="30000">
                <a:solidFill>
                  <a:schemeClr val="hlink"/>
                </a:solidFill>
                <a:hlinkClick r:id="rId5"/>
              </a:rPr>
              <a:t>natalliaferreira9@outlook.com</a:t>
            </a:r>
            <a:r>
              <a:rPr lang="pt-BR" sz="3600" baseline="30000">
                <a:solidFill>
                  <a:schemeClr val="dk1"/>
                </a:solidFill>
              </a:rPr>
              <a:t>; </a:t>
            </a:r>
            <a:endParaRPr sz="3600" baseline="3000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aseline="30000">
                <a:solidFill>
                  <a:schemeClr val="dk1"/>
                </a:solidFill>
              </a:rPr>
              <a:t>(5) Discente do Curso de Psicologia; Faculdade Evolução Alto Oeste Potiguar - FACEP; Pau dos Ferros, Rio Grande do Norte; </a:t>
            </a:r>
            <a:r>
              <a:rPr lang="pt-BR" sz="3600" u="sng" baseline="30000">
                <a:solidFill>
                  <a:schemeClr val="hlink"/>
                </a:solidFill>
                <a:hlinkClick r:id="rId6"/>
              </a:rPr>
              <a:t>g7emik@gmail.com</a:t>
            </a:r>
            <a:r>
              <a:rPr lang="pt-BR" sz="3600" baseline="30000">
                <a:solidFill>
                  <a:schemeClr val="dk1"/>
                </a:solidFill>
              </a:rPr>
              <a:t>; </a:t>
            </a:r>
            <a:endParaRPr sz="3600" baseline="3000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aseline="30000">
                <a:solidFill>
                  <a:schemeClr val="dk1"/>
                </a:solidFill>
              </a:rPr>
              <a:t>(6) Professor orientador, mestre (PLANDITES/UERN) e docente do curso de Psicologia; Faculdade Evolução Alto Oeste Potiguar - FACEP; </a:t>
            </a:r>
            <a:r>
              <a:rPr lang="pt-BR" sz="3600" u="sng" baseline="30000">
                <a:solidFill>
                  <a:schemeClr val="hlink"/>
                </a:solidFill>
                <a:hlinkClick r:id="rId7"/>
              </a:rPr>
              <a:t>hudsonwalkerpsi@gmail.com</a:t>
            </a:r>
            <a:r>
              <a:rPr lang="pt-BR" sz="3600" baseline="30000">
                <a:solidFill>
                  <a:schemeClr val="dk1"/>
                </a:solidFill>
              </a:rPr>
              <a:t>; </a:t>
            </a:r>
            <a:endParaRPr sz="3600" baseline="3000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aseline="30000">
              <a:solidFill>
                <a:schemeClr val="dk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baseline="30000">
              <a:solidFill>
                <a:schemeClr val="dk1"/>
              </a:solidFill>
            </a:endParaRPr>
          </a:p>
        </p:txBody>
      </p:sp>
      <p:sp>
        <p:nvSpPr>
          <p:cNvPr id="34" name="Google Shape;34;p4"/>
          <p:cNvSpPr txBox="1"/>
          <p:nvPr/>
        </p:nvSpPr>
        <p:spPr>
          <a:xfrm>
            <a:off x="792312" y="10801500"/>
            <a:ext cx="14141841" cy="923330"/>
          </a:xfrm>
          <a:prstGeom prst="rect">
            <a:avLst/>
          </a:prstGeom>
          <a:solidFill>
            <a:srgbClr val="700000"/>
          </a:solidFill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/>
          </a:p>
        </p:txBody>
      </p:sp>
      <p:sp>
        <p:nvSpPr>
          <p:cNvPr id="35" name="Google Shape;35;p4"/>
          <p:cNvSpPr txBox="1"/>
          <p:nvPr/>
        </p:nvSpPr>
        <p:spPr>
          <a:xfrm>
            <a:off x="895827" y="23589899"/>
            <a:ext cx="13934700" cy="923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MATERIAL E MÉTODOS</a:t>
            </a:r>
            <a:endParaRPr/>
          </a:p>
        </p:txBody>
      </p:sp>
      <p:sp>
        <p:nvSpPr>
          <p:cNvPr id="36" name="Google Shape;36;p4"/>
          <p:cNvSpPr txBox="1"/>
          <p:nvPr/>
        </p:nvSpPr>
        <p:spPr>
          <a:xfrm>
            <a:off x="944002" y="33069155"/>
            <a:ext cx="13934700" cy="923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/>
          </a:p>
        </p:txBody>
      </p:sp>
      <p:sp>
        <p:nvSpPr>
          <p:cNvPr id="37" name="Google Shape;37;p4"/>
          <p:cNvSpPr txBox="1"/>
          <p:nvPr/>
        </p:nvSpPr>
        <p:spPr>
          <a:xfrm>
            <a:off x="16154108" y="19202607"/>
            <a:ext cx="15624300" cy="923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CONCLUSÕES</a:t>
            </a:r>
            <a:endParaRPr/>
          </a:p>
        </p:txBody>
      </p:sp>
      <p:sp>
        <p:nvSpPr>
          <p:cNvPr id="38" name="Google Shape;38;p4"/>
          <p:cNvSpPr txBox="1"/>
          <p:nvPr/>
        </p:nvSpPr>
        <p:spPr>
          <a:xfrm>
            <a:off x="16222862" y="26637768"/>
            <a:ext cx="15546000" cy="923400"/>
          </a:xfrm>
          <a:prstGeom prst="rect">
            <a:avLst/>
          </a:prstGeom>
          <a:solidFill>
            <a:srgbClr val="700000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PRINCIPAIS REFERÊNCIAS </a:t>
            </a: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16050993" y="27657409"/>
            <a:ext cx="15697200" cy="513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 dirty="0"/>
              <a:t>ANDRADE, A. S. </a:t>
            </a:r>
            <a:r>
              <a:rPr lang="pt-BR" sz="3500" dirty="0" err="1"/>
              <a:t>et</a:t>
            </a:r>
            <a:r>
              <a:rPr lang="pt-BR" sz="3500" dirty="0"/>
              <a:t> al. Vivências Acadêmicas e Sofrimento Psíquico de Estudantes de Psicologia. </a:t>
            </a:r>
            <a:r>
              <a:rPr lang="pt-BR" sz="3500" b="1" dirty="0"/>
              <a:t>Psicologia: Ciência e Profissão</a:t>
            </a:r>
            <a:r>
              <a:rPr lang="pt-BR" sz="3500" dirty="0"/>
              <a:t>, Brasília, v. 36, n. 4, p. 831-846. </a:t>
            </a:r>
            <a:r>
              <a:rPr lang="pt-BR" sz="3500" dirty="0" err="1"/>
              <a:t>out-dez</a:t>
            </a:r>
            <a:r>
              <a:rPr lang="pt-BR" sz="3500" dirty="0"/>
              <a:t>. 2016. Disponível em: </a:t>
            </a:r>
            <a:r>
              <a:rPr lang="pt-BR" sz="3500" u="sng" dirty="0">
                <a:solidFill>
                  <a:schemeClr val="hlink"/>
                </a:solidFill>
                <a:hlinkClick r:id="rId8"/>
              </a:rPr>
              <a:t>https://www.scielo.br/j/pcp/a/RTkfTtDv3sRKHGT7J3zPMZC/abstract/?lang=pt</a:t>
            </a:r>
            <a:r>
              <a:rPr lang="pt-BR" sz="3500" dirty="0"/>
              <a:t> . Acesso em: 29 maio 2025.</a:t>
            </a:r>
            <a:endParaRPr sz="35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 dirty="0"/>
              <a:t>ARIÑO, D. O.; BARDAGI, M. P. Relação entre Fatores Acadêmicos e a Saúde Mental de Estudantes Universitários. </a:t>
            </a:r>
            <a:r>
              <a:rPr lang="pt-BR" sz="3500" b="1" dirty="0"/>
              <a:t>Psicologia em Pesquisa</a:t>
            </a:r>
            <a:r>
              <a:rPr lang="pt-BR" sz="3500" dirty="0"/>
              <a:t>, Juiz de Fora, v. 12, n. 3, p. 44-52. dez. 2018. Disponível em: </a:t>
            </a:r>
            <a:r>
              <a:rPr lang="pt-BR" sz="3500" u="sng" dirty="0">
                <a:solidFill>
                  <a:schemeClr val="hlink"/>
                </a:solidFill>
                <a:hlinkClick r:id="rId9"/>
              </a:rPr>
              <a:t>https://pepsic.bvsalud.org/scielo.php?script=sci_arttext&amp;pid=S1982-12472018000300005</a:t>
            </a:r>
            <a:r>
              <a:rPr lang="pt-BR" sz="3500" dirty="0"/>
              <a:t>. Acesso em: 25 maio 2025.</a:t>
            </a:r>
            <a:endParaRPr sz="35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 dirty="0"/>
              <a:t>CARLESSO, J. P. P. Os desafios da vida acadêmica e o sofrimento psíquico dos estudantes universitários. </a:t>
            </a:r>
            <a:r>
              <a:rPr lang="pt-BR" sz="3500" b="1" dirty="0" err="1"/>
              <a:t>Research</a:t>
            </a:r>
            <a:r>
              <a:rPr lang="pt-BR" sz="3500" b="1" dirty="0"/>
              <a:t>, </a:t>
            </a:r>
            <a:r>
              <a:rPr lang="pt-BR" sz="3500" b="1" dirty="0" err="1"/>
              <a:t>Society</a:t>
            </a:r>
            <a:r>
              <a:rPr lang="pt-BR" sz="3500" b="1" dirty="0"/>
              <a:t> </a:t>
            </a:r>
            <a:r>
              <a:rPr lang="pt-BR" sz="3500" b="1" dirty="0" err="1"/>
              <a:t>and</a:t>
            </a:r>
            <a:r>
              <a:rPr lang="pt-BR" sz="3500" b="1" dirty="0"/>
              <a:t> </a:t>
            </a:r>
            <a:r>
              <a:rPr lang="pt-BR" sz="3500" b="1" dirty="0" err="1"/>
              <a:t>Development</a:t>
            </a:r>
            <a:r>
              <a:rPr lang="pt-BR" sz="3500" dirty="0"/>
              <a:t>, [</a:t>
            </a:r>
            <a:r>
              <a:rPr lang="pt-BR" sz="3500" dirty="0" err="1"/>
              <a:t>S.l.</a:t>
            </a:r>
            <a:r>
              <a:rPr lang="pt-BR" sz="3500" dirty="0"/>
              <a:t>], v. 9, n. 2, p. 1-11. 2020. Disponível em: </a:t>
            </a:r>
            <a:r>
              <a:rPr lang="pt-BR" sz="3500" u="sng" dirty="0">
                <a:solidFill>
                  <a:schemeClr val="hlink"/>
                </a:solidFill>
                <a:hlinkClick r:id="rId10"/>
              </a:rPr>
              <a:t>https://rsdjournal.org/index.php/rsd/article/view/2092</a:t>
            </a:r>
            <a:r>
              <a:rPr lang="pt-BR" sz="3500" dirty="0"/>
              <a:t>. Acesso em: 29 maio 2025.</a:t>
            </a:r>
            <a:endParaRPr sz="35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 dirty="0"/>
              <a:t>CARVALHO, N. H. O</a:t>
            </a:r>
            <a:r>
              <a:rPr lang="pt-BR" sz="3500" b="1" dirty="0"/>
              <a:t> sofrimento psíquico e a psicoterapia no desenvolvimento de estudantes pertencentes ao programa de permanência estudantil da </a:t>
            </a:r>
            <a:r>
              <a:rPr lang="pt-BR" sz="3500" b="1" dirty="0" err="1"/>
              <a:t>Unesp</a:t>
            </a:r>
            <a:r>
              <a:rPr lang="pt-BR" sz="3500" b="1" dirty="0"/>
              <a:t>.</a:t>
            </a:r>
            <a:r>
              <a:rPr lang="pt-BR" sz="3500" dirty="0"/>
              <a:t> 2023. 225 f. Tese (Doutorado em Psicologia) - Faculdade de Ciências e Letras, Universidade Estadual Paulista, Assis, 2023. Disponível em: </a:t>
            </a:r>
            <a:r>
              <a:rPr lang="pt-BR" sz="3500" u="sng" dirty="0">
                <a:solidFill>
                  <a:schemeClr val="hlink"/>
                </a:solidFill>
                <a:hlinkClick r:id="rId11"/>
              </a:rPr>
              <a:t>https://repositorio.unesp.br/entities/publication/998c68f0-8d60-490b-a907-cfebdd03f101</a:t>
            </a:r>
            <a:r>
              <a:rPr lang="pt-BR" sz="3500" dirty="0"/>
              <a:t>. Acesso em: 28 maio 2025.</a:t>
            </a:r>
            <a:endParaRPr sz="350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 dirty="0"/>
              <a:t>SANTOS, E. L. </a:t>
            </a:r>
            <a:r>
              <a:rPr lang="pt-BR" sz="3500" dirty="0" err="1"/>
              <a:t>et</a:t>
            </a:r>
            <a:r>
              <a:rPr lang="pt-BR" sz="3500" dirty="0"/>
              <a:t> al. Saúde mental no contexto universitário: uma revisão narrativa com ênfase em estudantes de psicologia. </a:t>
            </a:r>
            <a:r>
              <a:rPr lang="pt-BR" sz="3500" b="1" dirty="0"/>
              <a:t>Revista Ciências da FAP</a:t>
            </a:r>
            <a:r>
              <a:rPr lang="pt-BR" sz="3500" dirty="0"/>
              <a:t>, [</a:t>
            </a:r>
            <a:r>
              <a:rPr lang="pt-BR" sz="3500" dirty="0" err="1"/>
              <a:t>S.l.</a:t>
            </a:r>
            <a:r>
              <a:rPr lang="pt-BR" sz="3500" dirty="0"/>
              <a:t>], v. 1, n. 5, p. 1-18. ago. 2022. Disponível em: </a:t>
            </a:r>
            <a:r>
              <a:rPr lang="pt-BR" sz="3500" u="sng" dirty="0">
                <a:solidFill>
                  <a:schemeClr val="hlink"/>
                </a:solidFill>
                <a:hlinkClick r:id="rId12"/>
              </a:rPr>
              <a:t>https://revistas.fadap.br/ciencias/article/view/11</a:t>
            </a:r>
            <a:r>
              <a:rPr lang="pt-BR" sz="3500" dirty="0"/>
              <a:t>. Acesso em: 25 maio 2025.</a:t>
            </a:r>
            <a:endParaRPr sz="3500"/>
          </a:p>
        </p:txBody>
      </p:sp>
      <p:sp>
        <p:nvSpPr>
          <p:cNvPr id="40" name="Google Shape;40;p4"/>
          <p:cNvSpPr txBox="1"/>
          <p:nvPr/>
        </p:nvSpPr>
        <p:spPr>
          <a:xfrm>
            <a:off x="881776" y="33976997"/>
            <a:ext cx="13962900" cy="6863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pt-BR" sz="4000" dirty="0">
                <a:solidFill>
                  <a:schemeClr val="dk1"/>
                </a:solidFill>
              </a:rPr>
              <a:t>O levantamento revelou que todos os estudantes de Psicologia participantes já passaram por algum tipo de sofrimento psíquico durante a </a:t>
            </a:r>
            <a:r>
              <a:rPr lang="pt-BR" sz="4000" dirty="0" smtClean="0">
                <a:solidFill>
                  <a:schemeClr val="dk1"/>
                </a:solidFill>
              </a:rPr>
              <a:t>graduação </a:t>
            </a:r>
            <a:r>
              <a:rPr lang="pt-BR" sz="4000" smtClean="0">
                <a:solidFill>
                  <a:schemeClr val="dk1"/>
                </a:solidFill>
              </a:rPr>
              <a:t>(Figura </a:t>
            </a:r>
            <a:r>
              <a:rPr lang="pt-BR" sz="4000" dirty="0" smtClean="0">
                <a:solidFill>
                  <a:schemeClr val="dk1"/>
                </a:solidFill>
              </a:rPr>
              <a:t>1), </a:t>
            </a:r>
            <a:r>
              <a:rPr lang="pt-BR" sz="4000" dirty="0">
                <a:solidFill>
                  <a:schemeClr val="dk1"/>
                </a:solidFill>
              </a:rPr>
              <a:t>marcado por ansiedade, exaustão e sobrecarga, evidenciando o impacto das demandas acadêmicas e pessoais no desgaste </a:t>
            </a:r>
            <a:r>
              <a:rPr lang="pt-BR" sz="4000" dirty="0" smtClean="0">
                <a:solidFill>
                  <a:schemeClr val="dk1"/>
                </a:solidFill>
              </a:rPr>
              <a:t>emocional. 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dirty="0" smtClean="0">
                <a:solidFill>
                  <a:schemeClr val="dk1"/>
                </a:solidFill>
              </a:rPr>
              <a:t>Os relatos apontam a dificuldade em conciliar estudos e trabalho, a falta de compreensão institucional, </a:t>
            </a:r>
            <a:r>
              <a:rPr lang="pt-BR" sz="4000" dirty="0" err="1" smtClean="0">
                <a:solidFill>
                  <a:schemeClr val="dk1"/>
                </a:solidFill>
              </a:rPr>
              <a:t>autocobrança</a:t>
            </a:r>
            <a:r>
              <a:rPr lang="pt-BR" sz="4000" dirty="0" smtClean="0">
                <a:solidFill>
                  <a:schemeClr val="dk1"/>
                </a:solidFill>
              </a:rPr>
              <a:t>, comparação, e o impacto emocional dos conteúdos do curso como principais causas do sofrimento, mostrando como essas vivências afetam o aprendizado e a saúde mental.</a:t>
            </a:r>
            <a:endParaRPr sz="4000">
              <a:solidFill>
                <a:schemeClr val="dk1"/>
              </a:solidFill>
            </a:endParaRPr>
          </a:p>
        </p:txBody>
      </p:sp>
      <p:sp>
        <p:nvSpPr>
          <p:cNvPr id="41" name="Google Shape;41;p4"/>
          <p:cNvSpPr txBox="1"/>
          <p:nvPr/>
        </p:nvSpPr>
        <p:spPr>
          <a:xfrm>
            <a:off x="15885978" y="10753374"/>
            <a:ext cx="15697200" cy="31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714375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pt-BR" sz="4000" dirty="0" smtClean="0">
                <a:solidFill>
                  <a:schemeClr val="dk1"/>
                </a:solidFill>
              </a:rPr>
              <a:t>Diante disso, o estudo ressalta a necessidade de repensar as práticas institucionais e criar espaços de acolhimento psicológico. A psicoterapia é apresentada como um recurso essencial para promover o cuidado e possibilitar uma formação mais equilibrada, saudável e humanizada.</a:t>
            </a:r>
            <a:endParaRPr sz="4000">
              <a:solidFill>
                <a:schemeClr val="dk1"/>
              </a:solidFill>
            </a:endParaRPr>
          </a:p>
        </p:txBody>
      </p:sp>
      <p:pic>
        <p:nvPicPr>
          <p:cNvPr id="42" name="Google Shape;42;p4" descr="Gráfico de respostas do Formulários Google. Título da pergunta: 1.  Você já vivenciou algum tipo de sofrimento psíquico durante a graduação em Psicologia?. Número de respostas: 6 respostas.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21612968" y="14357200"/>
            <a:ext cx="10069187" cy="423745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4"/>
          <p:cNvSpPr/>
          <p:nvPr/>
        </p:nvSpPr>
        <p:spPr>
          <a:xfrm>
            <a:off x="15982231" y="14982852"/>
            <a:ext cx="5437500" cy="956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b="1" dirty="0"/>
              <a:t>Figura 1. </a:t>
            </a:r>
            <a:r>
              <a:rPr lang="pt-BR" sz="2700" dirty="0"/>
              <a:t>Vivência de sofrimento psíquico na graduação.</a:t>
            </a:r>
            <a:endParaRPr sz="2700" i="0" u="none" strike="noStrike" cap="none">
              <a:solidFill>
                <a:srgbClr val="000000"/>
              </a:solidFill>
            </a:endParaRPr>
          </a:p>
        </p:txBody>
      </p:sp>
      <p:sp>
        <p:nvSpPr>
          <p:cNvPr id="44" name="Google Shape;44;p4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Fonte: os autores (2025).</a:t>
            </a:r>
            <a:endParaRPr/>
          </a:p>
        </p:txBody>
      </p:sp>
      <p:sp>
        <p:nvSpPr>
          <p:cNvPr id="45" name="Google Shape;45;p4"/>
          <p:cNvSpPr txBox="1"/>
          <p:nvPr/>
        </p:nvSpPr>
        <p:spPr>
          <a:xfrm flipH="1">
            <a:off x="16078484" y="17901846"/>
            <a:ext cx="5437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Fonte: </a:t>
            </a:r>
            <a:r>
              <a:rPr lang="pt-BR" sz="2700" dirty="0"/>
              <a:t>elaborado pelos autores</a:t>
            </a:r>
            <a:r>
              <a:rPr lang="pt-BR" sz="27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(2025).</a:t>
            </a:r>
            <a:endParaRPr sz="2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654</Words>
  <PresentationFormat>Personalizar</PresentationFormat>
  <Paragraphs>27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Design padrão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João Pedro Tomaz</dc:creator>
  <cp:lastModifiedBy>João Pedro Tomaz</cp:lastModifiedBy>
  <cp:revision>3</cp:revision>
  <dcterms:modified xsi:type="dcterms:W3CDTF">2025-11-11T18:19:19Z</dcterms:modified>
</cp:coreProperties>
</file>