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43B"/>
    <a:srgbClr val="FF5658"/>
    <a:srgbClr val="D6543E"/>
    <a:srgbClr val="EC9A98"/>
    <a:srgbClr val="DB6A57"/>
    <a:srgbClr val="700000"/>
    <a:srgbClr val="29AB0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64" autoAdjust="0"/>
  </p:normalViewPr>
  <p:slideViewPr>
    <p:cSldViewPr>
      <p:cViewPr>
        <p:scale>
          <a:sx n="50" d="100"/>
          <a:sy n="50" d="100"/>
        </p:scale>
        <p:origin x="36" y="36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7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C3F6B62-C67F-6B3A-3FCE-A2246A32B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421E7-DEFD-1723-CDCF-926BAE635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4EF40-6485-452F-956A-577D94EB0FA0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48702E-D62F-ACFE-D841-500CFD171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8206A9-4FDB-5853-F8F1-D8B859A74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A978-9B6F-48FA-BF5C-AC3B8242E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77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CF6E-3EDA-4757-8097-2727E58C0511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2FCB-D5A2-4866-802D-09D7CAB3E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40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2FCB-D5A2-4866-802D-09D7CAB3E77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4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5C897-A567-8DF1-C27F-ACAABB03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13CE3-55EB-B43F-1CAC-749F6EAA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4DB5A5-6709-8224-6EF9-53DD6EC1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58BC14-1E6A-EB4B-136B-23DBFD14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0FC6F-B3B1-45A0-9D82-07D92899623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5E7E913-D425-D32D-0C36-9DCDFC3DE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r="1530" b="123"/>
          <a:stretch>
            <a:fillRect/>
          </a:stretch>
        </p:blipFill>
        <p:spPr>
          <a:xfrm>
            <a:off x="225" y="300"/>
            <a:ext cx="32436220" cy="43205400"/>
          </a:xfrm>
          <a:prstGeom prst="rect">
            <a:avLst/>
          </a:prstGeom>
        </p:spPr>
      </p:pic>
      <p:pic>
        <p:nvPicPr>
          <p:cNvPr id="8" name="Imagem 7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7DCE147-7A35-9D56-AB94-770F4E6C7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5969" r="1438" b="1883"/>
          <a:stretch>
            <a:fillRect/>
          </a:stretch>
        </p:blipFill>
        <p:spPr>
          <a:xfrm>
            <a:off x="225" y="37876508"/>
            <a:ext cx="32436220" cy="53372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815975"/>
            <a:ext cx="29162375" cy="7200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6B39-6F47-4908-B2AC-9BF47D74F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fld id="{6E90FC6F-B3B1-45A0-9D82-07D928996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0">
            <a:extLst>
              <a:ext uri="{FF2B5EF4-FFF2-40B4-BE49-F238E27FC236}">
                <a16:creationId xmlns:a16="http://schemas.microsoft.com/office/drawing/2014/main" id="{54BF8EDE-4B63-4AD0-A301-54521546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2" y="12007592"/>
            <a:ext cx="14141841" cy="133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 adoção é um importante instrumento de garantia dos direitos humanos, especialmente no que se refere à proteção integral da criança e do adolescente, conforme assegura o artigo 227 da Constituição Federal de 1988 e o Estatuto da Criança e do Adolescente (ECA). Historicamente, o Brasil enfrentou práticas informais conhecidas como “adoção à brasileira”, caracterizadas pela entrega direta de crianças a terceiros, sem o devido acompanhamento judicial. Embora muitas vezes motivada por sentimentos de afeto, essa prática irregular configurava crime e colocava em risco o bem-estar e os direitos fundamentais das crianças envolvidas. </a:t>
            </a:r>
          </a:p>
          <a:p>
            <a:pPr algn="just"/>
            <a:r>
              <a:rPr lang="pt-BR" sz="3600" dirty="0"/>
              <a:t>Com a consolidação das políticas públicas e o fortalecimento do Sistema Único de Assistência Social (SUAS), o acolhimento institucional passou a ter caráter temporário, visando o retorno da criança à família de origem ou sua inserção em um lar adotivo regularizado.</a:t>
            </a:r>
          </a:p>
          <a:p>
            <a:pPr algn="just"/>
            <a:r>
              <a:rPr lang="pt-BR" sz="3600" dirty="0"/>
              <a:t>Dessa forma, o presente estudo tem como objetivo analisar a nova forma de adoção no Brasil, a partir da experiência da Aldeia Infantil SOS de Pau dos Ferros/RN, instituição voltada ao acolhimento de crianças em situação de vulnerabilidade. Busca-se compreender a transição da antiga “adoção à brasileira” para o modelo legal vigente, destacando os impactos jurídicos, sociais e afetivos dessa transformação, bem como o papel do acolhimento institucional na efetivação do direito à família e ao afeto.</a:t>
            </a:r>
          </a:p>
        </p:txBody>
      </p:sp>
      <p:sp>
        <p:nvSpPr>
          <p:cNvPr id="7" name="Text Box 71">
            <a:extLst>
              <a:ext uri="{FF2B5EF4-FFF2-40B4-BE49-F238E27FC236}">
                <a16:creationId xmlns:a16="http://schemas.microsoft.com/office/drawing/2014/main" id="{F616F8B7-0C66-45AF-8FFE-4021BD97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52" y="26821573"/>
            <a:ext cx="13963001" cy="139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O estudo caracteriza-se como uma pesquisa de campo, de natureza qualitativa e abordagem descritiva, realizada na Aldeia Infantil SOS de Pau dos Ferros/RN, instituição voltada ao acolhimento de crianças e adolescentes em situação de vulnerabilidade. Buscou-se compreender o processo de adoção a partir da vivência das profissionais que atuam no acolhimento institucional. </a:t>
            </a:r>
          </a:p>
          <a:p>
            <a:pPr algn="just"/>
            <a:r>
              <a:rPr lang="pt-BR" sz="3600" dirty="0"/>
              <a:t>A coleta de dados aconteceu por meio presencial com a coordenadora e as psicólogas da instituição, dada a autorização de gravação de áudios. Utilizou-se um roteiro semiestruturado com perguntas abertas. A visita ocorreu nas dependências onde as crianças recebem acompanhamento psicossocial, sem adentrar às residências, respeitando as normas éticas de privacidade e sigilo institucional. A gravação foi transcrita integralmente e analisados segundo a técnica de análise de conteúdo proposta por Bardin (2011) agrupando as falas em eixos temáticos: funcionamento do acolhimento, processo legal da adoção, os desafios emocionais enfrentados e a superação da “adoção à brasileira”. </a:t>
            </a:r>
          </a:p>
          <a:p>
            <a:pPr algn="just"/>
            <a:r>
              <a:rPr lang="pt-BR" sz="3600" dirty="0"/>
              <a:t>A metodologia valorizou o relato das profissionais entrevistadas como fonte legítima de conhecimento, fazendo articulações da teoria e prática para compreender o processo de adoção e como funciona o desenvolvimento desse processo. A análise foi orientada pelo referencial teórico sobre o direito da criança e do adolescente, a proteção integral e as políticas públicas de acolhimento, conforme </a:t>
            </a:r>
            <a:r>
              <a:rPr lang="pt-BR" sz="3600" dirty="0" err="1"/>
              <a:t>Minayo</a:t>
            </a:r>
            <a:r>
              <a:rPr lang="pt-BR" sz="3600" dirty="0"/>
              <a:t> (2012). </a:t>
            </a: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A1810356-9C06-4B4C-8193-BAC31FCD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2022" y="28515468"/>
            <a:ext cx="1558509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133600">
              <a:spcBef>
                <a:spcPct val="50000"/>
              </a:spcBef>
            </a:pPr>
            <a:r>
              <a:rPr lang="pt-BR" sz="3600" dirty="0"/>
              <a:t>Portanto, a pesquisa demonstra que a adoção no Brasil representa um avanço na efetivação dos direitos da criança e do adolescente. Observa-se que o fim da “adoção à brasileira” fortalece a legalidade e a proteção integral, consolidando uma prática ética e transparente. Constata-se que instituições como a Aldeia Infantil SOS de Pau dos Ferros/RN desempenham papel essencial na humanização do acolhimento, unindo o trabalho jurídico e psicossocial em favor da convivência familiar. Verifica-se, contudo, que a lentidão judicial e os preconceitos ainda dificultam o processo de adoção, exigindo maior agilidade e sensibilização social.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2861A76-219C-4585-813E-028F69C6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551" y="4254771"/>
            <a:ext cx="28514948" cy="18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3872" tIns="106940" rIns="213872" bIns="106940" anchor="ctr">
            <a:spAutoFit/>
          </a:bodyPr>
          <a:lstStyle/>
          <a:p>
            <a:pPr algn="ctr" defTabSz="1354138"/>
            <a:r>
              <a:rPr lang="pt-BR" sz="5200" b="1" dirty="0"/>
              <a:t>ADOÇÃO COM RESPONSABILIDADE: O FIM DA “ADOÇÃO À BRASILEIRA” E OS NOVOS CAMINHOS PARA O ACOLHIMENTO FAMILIAR</a:t>
            </a:r>
            <a:r>
              <a:rPr lang="pt-BR" sz="5200" baseline="30000" dirty="0"/>
              <a:t> (1)</a:t>
            </a:r>
            <a:r>
              <a:rPr lang="pt-BR" sz="5200" b="1" dirty="0"/>
              <a:t> 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762D7DB-01FB-43CD-AF9F-2097153D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686" y="6088172"/>
            <a:ext cx="2811467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700" b="1" u="sng" dirty="0"/>
              <a:t>Yasmim Maria Leite Gualberto Duarte (2); Sarah Heloísa Maia e Costa(3); Julia Guadalupe Fernandes Lopes(4); Raissa Iris de Aquino Amorim(5); Anna Lívia dos Santos Damasceno(6); </a:t>
            </a:r>
            <a:r>
              <a:rPr lang="pt-BR" sz="3700" b="1" dirty="0"/>
              <a:t>Marcos Aurélio Holanda Guerra(7);</a:t>
            </a:r>
            <a:endParaRPr lang="pt-BR" sz="3700" b="1" baseline="30000" dirty="0"/>
          </a:p>
        </p:txBody>
      </p:sp>
      <p:sp>
        <p:nvSpPr>
          <p:cNvPr id="13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7F0BD91F-E4B8-4951-A636-11F29571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312" y="7641587"/>
            <a:ext cx="202554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aseline="30000" dirty="0"/>
              <a:t>(1) Trabalho desenvolvido no Programa de Iniciação Científica (PIC) da Faculdade Evolução Alto Oeste Potiguar - FACEP;</a:t>
            </a:r>
          </a:p>
          <a:p>
            <a:pPr algn="ctr"/>
            <a:r>
              <a:rPr lang="pt-BR" sz="3600" baseline="30000" dirty="0"/>
              <a:t>(2) Estudante de Bacharel em Direito, Faculdade Evolução Alto Oeste Potiguar - FACEP; Pau dos Ferros, RN; yasmim20240040563@alu.uern.br.</a:t>
            </a:r>
          </a:p>
          <a:p>
            <a:pPr algn="ctr"/>
            <a:r>
              <a:rPr lang="pt-BR" sz="3600" baseline="30000" dirty="0"/>
              <a:t>(3) Estudante de Bacharel em Direito, Faculdade Evolução Alto Oeste Potiguar - FACEP; Pau dos Ferros, RN; sarahhmaia7@gmail.com</a:t>
            </a:r>
          </a:p>
          <a:p>
            <a:pPr algn="ctr"/>
            <a:r>
              <a:rPr lang="pt-BR" sz="3600" baseline="30000" dirty="0"/>
              <a:t>(4) Estudante de Bacharel em Direito, Faculdade Evolução Alto Oeste Potiguar - FACEP; Pau dos Ferros, RN; guadalupelopes3010@gmail.com</a:t>
            </a:r>
          </a:p>
          <a:p>
            <a:pPr algn="ctr"/>
            <a:r>
              <a:rPr lang="pt-BR" sz="3600" baseline="30000" dirty="0"/>
              <a:t>(5) Estudante de Bacharel em Direito, Faculdade Evolução Alto Oeste Potiguar - FACEP; Pau dos Ferros, RN; raissaaquinoam@gmail.com</a:t>
            </a:r>
          </a:p>
          <a:p>
            <a:pPr algn="ctr"/>
            <a:r>
              <a:rPr lang="pt-BR" sz="3600" baseline="30000" dirty="0"/>
              <a:t>(6) Estudante de Bacharel em Direito, Faculdade Evolução Alto Oeste Potiguar - FACEP; Pau dos Ferros, RN; annalsdamasceno2019@gmail.com</a:t>
            </a:r>
          </a:p>
          <a:p>
            <a:pPr algn="ctr"/>
            <a:r>
              <a:rPr lang="pt-BR" sz="3600" baseline="30000" dirty="0"/>
              <a:t>(7) Professor Especialista; Faculdade Evolução Alto Oeste Potiguar - FACEP; Pau dos Ferros, RN; marcos.hguerra@hotmail.com;</a:t>
            </a: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EF4AC6AA-91AD-4B06-A109-43053C69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2" y="10801500"/>
            <a:ext cx="14141841" cy="923330"/>
          </a:xfrm>
          <a:prstGeom prst="rect">
            <a:avLst/>
          </a:prstGeom>
          <a:solidFill>
            <a:srgbClr val="70000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INTRODUÇÃO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E3689FFC-64D7-4DA2-9BF3-20E6580B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530" y="25654527"/>
            <a:ext cx="13934728" cy="92333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MATERIAL E MÉTODOS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024A9D89-3D6E-4BD5-A783-2ADEAAD3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4033" y="10823204"/>
            <a:ext cx="15624245" cy="914400"/>
          </a:xfrm>
          <a:prstGeom prst="rect">
            <a:avLst/>
          </a:prstGeom>
          <a:solidFill>
            <a:srgbClr val="70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7" name="Text Box 50">
            <a:extLst>
              <a:ext uri="{FF2B5EF4-FFF2-40B4-BE49-F238E27FC236}">
                <a16:creationId xmlns:a16="http://schemas.microsoft.com/office/drawing/2014/main" id="{A7139F29-3DF8-4134-AC8D-C9B712A2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2022" y="27363340"/>
            <a:ext cx="15624245" cy="91440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CONCLUSÕES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2B9C3DC-DBFF-4682-8645-6D4D6DB1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7289" y="11963104"/>
            <a:ext cx="7056784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Figura 2: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Espaço lúdico utilizado para estimular o desenvolvimento e a socialização das crianças.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FF51AB2-B752-4596-8EBC-41432D03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8233" y="19730492"/>
            <a:ext cx="11909288" cy="10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3: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sobre os principais temas abordados em entrevista na Aldeia Infantil de Pau dos Ferros/ RN</a:t>
            </a:r>
          </a:p>
        </p:txBody>
      </p:sp>
      <p:sp>
        <p:nvSpPr>
          <p:cNvPr id="26" name="Text Box 50">
            <a:extLst>
              <a:ext uri="{FF2B5EF4-FFF2-40B4-BE49-F238E27FC236}">
                <a16:creationId xmlns:a16="http://schemas.microsoft.com/office/drawing/2014/main" id="{52FE3C8A-31FC-4CD6-A724-D2A52B07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2022" y="33910981"/>
            <a:ext cx="15696256" cy="91440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PRINCIPAIS REFERÊNCIAS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2644735-3187-4419-B178-1CD3BB610E91}"/>
              </a:ext>
            </a:extLst>
          </p:cNvPr>
          <p:cNvSpPr/>
          <p:nvPr/>
        </p:nvSpPr>
        <p:spPr>
          <a:xfrm>
            <a:off x="16202021" y="34933900"/>
            <a:ext cx="156962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ARDIN, Laurence. </a:t>
            </a:r>
            <a:r>
              <a:rPr lang="pt-BR" sz="3400" b="1" dirty="0">
                <a:solidFill>
                  <a:srgbClr val="000000"/>
                </a:solidFill>
                <a:ea typeface="Times New Roman" panose="02020603050405020304" pitchFamily="18" charset="0"/>
              </a:rPr>
              <a:t>Análise de Conteúdo.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 Lisboa: Edições 70, 2011.</a:t>
            </a:r>
          </a:p>
          <a:p>
            <a:pPr>
              <a:spcAft>
                <a:spcPts val="0"/>
              </a:spcAft>
            </a:pPr>
            <a:endParaRPr lang="pt-BR" sz="3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HUBER, Manoela Ziegler; SIQUEIRA, Aline Cardoso. </a:t>
            </a:r>
            <a:r>
              <a:rPr lang="pt-BR" sz="3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Pais por adoção: a adoção na perspectiva dos casais em fila de espera. 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Psicologia: Teoria e Prática, São Paulo, v. 12, n. 2, p. 200-216, 2010. Disponível em: https://www.redalyc.org/</a:t>
            </a:r>
            <a:r>
              <a:rPr lang="pt-BR" sz="3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articulo.oa?id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=193814582008. Acesso em: 29 out. 2025.</a:t>
            </a:r>
          </a:p>
          <a:p>
            <a:pPr>
              <a:spcAft>
                <a:spcPts val="0"/>
              </a:spcAft>
            </a:pPr>
            <a:endParaRPr lang="pt-BR" sz="3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MINAYO, Maria Cecília de Souza. </a:t>
            </a:r>
            <a:r>
              <a:rPr lang="pt-BR" sz="3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 Desafio do Conhecimento: Pesquisa Qualitativa em Saúde. 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14. ed. São Paulo: </a:t>
            </a:r>
            <a:r>
              <a:rPr lang="pt-BR" sz="3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Hucitec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, 2012.</a:t>
            </a:r>
          </a:p>
          <a:p>
            <a:pPr>
              <a:spcAft>
                <a:spcPts val="0"/>
              </a:spcAft>
            </a:pPr>
            <a:endParaRPr lang="pt-BR" sz="3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VENOSA, Silvio de Salvo. </a:t>
            </a:r>
            <a:r>
              <a:rPr lang="pt-BR" sz="3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Direito Civil: Direito de Família. </a:t>
            </a:r>
            <a:r>
              <a:rPr lang="pt-BR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19. ed. São Paulo: Atlas, 2019.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CCBD7CE-A83A-49A5-EA34-96BD1AB591A1}"/>
              </a:ext>
            </a:extLst>
          </p:cNvPr>
          <p:cNvGrpSpPr/>
          <p:nvPr/>
        </p:nvGrpSpPr>
        <p:grpSpPr>
          <a:xfrm>
            <a:off x="16554213" y="13321780"/>
            <a:ext cx="14919860" cy="5313367"/>
            <a:chOff x="16650530" y="13421415"/>
            <a:chExt cx="14919860" cy="5313367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E74781E4-351F-C35F-2D33-65AE00CF3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0530" y="13421415"/>
              <a:ext cx="7056784" cy="5292588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7FEB9CE3-20D4-82EB-0DBA-DAB0D14F2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1311"/>
            <a:stretch>
              <a:fillRect/>
            </a:stretch>
          </p:blipFill>
          <p:spPr>
            <a:xfrm>
              <a:off x="24513607" y="13442193"/>
              <a:ext cx="7056783" cy="5292589"/>
            </a:xfrm>
            <a:prstGeom prst="rect">
              <a:avLst/>
            </a:prstGeom>
          </p:spPr>
        </p:pic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51D5E60A-A514-276A-85C7-5DEC37C35E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813" b="3855"/>
          <a:stretch>
            <a:fillRect/>
          </a:stretch>
        </p:blipFill>
        <p:spPr>
          <a:xfrm>
            <a:off x="17846258" y="20810612"/>
            <a:ext cx="11909288" cy="55446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1AB0A9-1A49-BC2A-C4BF-B11165D05BF6}"/>
              </a:ext>
            </a:extLst>
          </p:cNvPr>
          <p:cNvSpPr txBox="1"/>
          <p:nvPr/>
        </p:nvSpPr>
        <p:spPr>
          <a:xfrm>
            <a:off x="17850357" y="18802533"/>
            <a:ext cx="4464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Autoral (22 out.2025)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A5B4480-E32E-4942-B2B2-7D23369B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2954" y="12057273"/>
            <a:ext cx="7071935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Figura 1: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Fachada do aldeias infantis, instituição visitada pelo grupo.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20C5E8-1031-2A43-B2EB-D12D88A6E6B3}"/>
              </a:ext>
            </a:extLst>
          </p:cNvPr>
          <p:cNvSpPr txBox="1"/>
          <p:nvPr/>
        </p:nvSpPr>
        <p:spPr>
          <a:xfrm>
            <a:off x="25713433" y="18802533"/>
            <a:ext cx="4464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Autoral (22 out.2025)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81FC52-861D-A932-F109-7BEB56E90474}"/>
              </a:ext>
            </a:extLst>
          </p:cNvPr>
          <p:cNvSpPr txBox="1"/>
          <p:nvPr/>
        </p:nvSpPr>
        <p:spPr>
          <a:xfrm>
            <a:off x="21810797" y="26548609"/>
            <a:ext cx="36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Autoral (2025)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329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1066</Words>
  <Application>Microsoft Office PowerPoint</Application>
  <PresentationFormat>Personalizar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Design padrão</vt:lpstr>
      <vt:lpstr>Apresentação do PowerPoint</vt:lpstr>
    </vt:vector>
  </TitlesOfParts>
  <Company>UFC - Universidade Federal do Ceará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Fernando Pinheiro</dc:creator>
  <cp:lastModifiedBy>Cicero Freire</cp:lastModifiedBy>
  <cp:revision>105</cp:revision>
  <dcterms:created xsi:type="dcterms:W3CDTF">2009-08-05T17:04:46Z</dcterms:created>
  <dcterms:modified xsi:type="dcterms:W3CDTF">2025-11-10T00:45:16Z</dcterms:modified>
</cp:coreProperties>
</file>