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sldIdLst>
    <p:sldId id="256" r:id="rId2"/>
  </p:sldIdLst>
  <p:sldSz cx="25199975" cy="32399288"/>
  <p:notesSz cx="6858000" cy="9144000"/>
  <p:defaultTextStyle>
    <a:defPPr lvl="0">
      <a:defRPr lang="pt-BR"/>
    </a:defPPr>
    <a:lvl1pPr lvl="0" algn="l" rtl="0" fontAlgn="base">
      <a:spcBef>
        <a:spcPct val="0"/>
      </a:spcBef>
      <a:spcAft>
        <a:spcPct val="0"/>
      </a:spcAft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348182" lvl="1" algn="l" rtl="0" fontAlgn="base">
      <a:spcBef>
        <a:spcPct val="0"/>
      </a:spcBef>
      <a:spcAft>
        <a:spcPct val="0"/>
      </a:spcAft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696364" lvl="2" algn="l" rtl="0" fontAlgn="base">
      <a:spcBef>
        <a:spcPct val="0"/>
      </a:spcBef>
      <a:spcAft>
        <a:spcPct val="0"/>
      </a:spcAft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044547" lvl="3" algn="l" rtl="0" fontAlgn="base">
      <a:spcBef>
        <a:spcPct val="0"/>
      </a:spcBef>
      <a:spcAft>
        <a:spcPct val="0"/>
      </a:spcAft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392729" lvl="4" algn="l" rtl="0" fontAlgn="base">
      <a:spcBef>
        <a:spcPct val="0"/>
      </a:spcBef>
      <a:spcAft>
        <a:spcPct val="0"/>
      </a:spcAft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1740910" lvl="5" algn="l" defTabSz="696364" rtl="0" eaLnBrk="1" latinLnBrk="0" hangingPunct="1"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089093" lvl="6" algn="l" defTabSz="696364" rtl="0" eaLnBrk="1" latinLnBrk="0" hangingPunct="1"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2437275" lvl="7" algn="l" defTabSz="696364" rtl="0" eaLnBrk="1" latinLnBrk="0" hangingPunct="1"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2785458" lvl="8" algn="l" defTabSz="696364" rtl="0" eaLnBrk="1" latinLnBrk="0" hangingPunct="1">
      <a:defRPr sz="6473"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205">
          <p15:clr>
            <a:srgbClr val="A4A3A4"/>
          </p15:clr>
        </p15:guide>
        <p15:guide id="2" pos="793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30" d="100"/>
          <a:sy n="30" d="100"/>
        </p:scale>
        <p:origin x="1080" y="-2952"/>
      </p:cViewPr>
      <p:guideLst>
        <p:guide orient="horz" pos="10205"/>
        <p:guide pos="793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5D5C897-A567-8DF1-C27F-ACAABB037A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xmlns="" id="{C2713CE3-55EB-B43F-1CAC-749F6EAA3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xmlns="" id="{D24DB5A5-6709-8224-6EF9-53DD6EC157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xmlns="" id="{B358BC14-1E6A-EB4B-136B-23DBFD144D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6E90FC6F-B3B1-45A0-9D82-07D928996230}" type="slidenum">
              <a:rPr lang="pt-BR" smtClean="0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713159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magem 8" descr="Uma imagem contendo Interface gráfica do usuário&#10;&#10;O conteúdo gerado por IA pode estar incorreto.">
            <a:extLst>
              <a:ext uri="{FF2B5EF4-FFF2-40B4-BE49-F238E27FC236}">
                <a16:creationId xmlns:a16="http://schemas.microsoft.com/office/drawing/2014/main" xmlns="" id="{35E7E913-D425-D32D-0C36-9DCDFC3DEEF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29" r="1530" b="123"/>
          <a:stretch>
            <a:fillRect/>
          </a:stretch>
        </p:blipFill>
        <p:spPr>
          <a:xfrm>
            <a:off x="176" y="225"/>
            <a:ext cx="25224993" cy="32399288"/>
          </a:xfrm>
          <a:prstGeom prst="rect">
            <a:avLst/>
          </a:prstGeom>
        </p:spPr>
      </p:pic>
      <p:pic>
        <p:nvPicPr>
          <p:cNvPr id="8" name="Imagem 7" descr="Uma imagem contendo Interface gráfica do usuário&#10;&#10;O conteúdo gerado por IA pode estar incorreto.">
            <a:extLst>
              <a:ext uri="{FF2B5EF4-FFF2-40B4-BE49-F238E27FC236}">
                <a16:creationId xmlns:a16="http://schemas.microsoft.com/office/drawing/2014/main" xmlns="" id="{F7DCE147-7A35-9D56-AB94-770F4E6C7D7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3" t="85969" r="1438" b="1883"/>
          <a:stretch>
            <a:fillRect/>
          </a:stretch>
        </p:blipFill>
        <p:spPr>
          <a:xfrm>
            <a:off x="176" y="28403206"/>
            <a:ext cx="25224993" cy="4002369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260493" y="611891"/>
            <a:ext cx="22678990" cy="5399881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dirty="0"/>
              <a:t>Clique para editar o texto mestre</a:t>
            </a:r>
          </a:p>
          <a:p>
            <a:pPr lvl="1"/>
            <a:r>
              <a:rPr lang="pt-BR" dirty="0"/>
              <a:t>Segundo nível</a:t>
            </a:r>
          </a:p>
          <a:p>
            <a:pPr lvl="2"/>
            <a:r>
              <a:rPr lang="pt-BR" dirty="0"/>
              <a:t>Terceiro nível</a:t>
            </a:r>
          </a:p>
          <a:p>
            <a:pPr lvl="3"/>
            <a:r>
              <a:rPr lang="pt-BR" dirty="0"/>
              <a:t>Quarto nível</a:t>
            </a:r>
          </a:p>
          <a:p>
            <a:pPr lvl="4"/>
            <a:r>
              <a:rPr lang="pt-BR" dirty="0"/>
              <a:t>Quinto nível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CC6B39-6F47-4908-B2AC-9BF47D74F4E4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60493" y="1297591"/>
            <a:ext cx="22678990" cy="5399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32054" tIns="216027" rIns="432054" bIns="21602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60493" y="7559358"/>
            <a:ext cx="22678990" cy="21382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/>
              <a:t>Clique para editar os estilos do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260494" y="29504114"/>
            <a:ext cx="5879007" cy="224995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>
            <a:lvl1pPr>
              <a:defRPr sz="4949">
                <a:latin typeface="Arial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8609869" y="29504114"/>
            <a:ext cx="7980239" cy="224995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>
            <a:lvl1pPr algn="ctr">
              <a:defRPr sz="4949">
                <a:latin typeface="Arial" pitchFamily="34" charset="0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8060476" y="29504114"/>
            <a:ext cx="5879007" cy="2249951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432054" tIns="216027" rIns="432054" bIns="216027" numCol="1" anchor="t" anchorCtr="0" compatLnSpc="1">
            <a:prstTxWarp prst="textNoShape">
              <a:avLst/>
            </a:prstTxWarp>
          </a:bodyPr>
          <a:lstStyle>
            <a:lvl1pPr algn="r">
              <a:defRPr sz="4949">
                <a:latin typeface="Arial" pitchFamily="34" charset="0"/>
              </a:defRPr>
            </a:lvl1pPr>
          </a:lstStyle>
          <a:p>
            <a:pPr>
              <a:defRPr/>
            </a:pPr>
            <a:fld id="{6E90FC6F-B3B1-45A0-9D82-07D928996230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  <p:sldLayoutId id="2147483650" r:id="rId2"/>
  </p:sldLayoutIdLst>
  <p:txStyles>
    <p:titleStyle>
      <a:lvl1pPr algn="ctr" defTabSz="3240449" rtl="0" eaLnBrk="0" fontAlgn="base" hangingPunct="0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+mj-lt"/>
          <a:ea typeface="+mj-ea"/>
          <a:cs typeface="+mj-cs"/>
        </a:defRPr>
      </a:lvl1pPr>
      <a:lvl2pPr algn="ctr" defTabSz="3240449" rtl="0" eaLnBrk="0" fontAlgn="base" hangingPunct="0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2pPr>
      <a:lvl3pPr algn="ctr" defTabSz="3240449" rtl="0" eaLnBrk="0" fontAlgn="base" hangingPunct="0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3pPr>
      <a:lvl4pPr algn="ctr" defTabSz="3240449" rtl="0" eaLnBrk="0" fontAlgn="base" hangingPunct="0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4pPr>
      <a:lvl5pPr algn="ctr" defTabSz="3240449" rtl="0" eaLnBrk="0" fontAlgn="base" hangingPunct="0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5pPr>
      <a:lvl6pPr marL="342854" algn="ctr" defTabSz="3240449" rtl="0" fontAlgn="base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6pPr>
      <a:lvl7pPr marL="685709" algn="ctr" defTabSz="3240449" rtl="0" fontAlgn="base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7pPr>
      <a:lvl8pPr marL="1028563" algn="ctr" defTabSz="3240449" rtl="0" fontAlgn="base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8pPr>
      <a:lvl9pPr marL="1371417" algn="ctr" defTabSz="3240449" rtl="0" fontAlgn="base">
        <a:spcBef>
          <a:spcPct val="0"/>
        </a:spcBef>
        <a:spcAft>
          <a:spcPct val="0"/>
        </a:spcAft>
        <a:defRPr sz="15598">
          <a:solidFill>
            <a:schemeClr val="tx2"/>
          </a:solidFill>
          <a:latin typeface="Arial" charset="0"/>
        </a:defRPr>
      </a:lvl9pPr>
    </p:titleStyle>
    <p:bodyStyle>
      <a:lvl1pPr marL="1215466" indent="-1215466" algn="l" defTabSz="3240449" rtl="0" eaLnBrk="0" fontAlgn="base" hangingPunct="0">
        <a:spcBef>
          <a:spcPct val="20000"/>
        </a:spcBef>
        <a:spcAft>
          <a:spcPct val="0"/>
        </a:spcAft>
        <a:buChar char="•"/>
        <a:defRPr sz="11323">
          <a:solidFill>
            <a:schemeClr val="tx1"/>
          </a:solidFill>
          <a:latin typeface="+mn-lt"/>
          <a:ea typeface="+mn-ea"/>
          <a:cs typeface="+mn-cs"/>
        </a:defRPr>
      </a:lvl1pPr>
      <a:lvl2pPr marL="2632121" indent="-1011896" algn="l" defTabSz="3240449" rtl="0" eaLnBrk="0" fontAlgn="base" hangingPunct="0">
        <a:spcBef>
          <a:spcPct val="20000"/>
        </a:spcBef>
        <a:spcAft>
          <a:spcPct val="0"/>
        </a:spcAft>
        <a:buChar char="–"/>
        <a:defRPr sz="9899">
          <a:solidFill>
            <a:schemeClr val="tx1"/>
          </a:solidFill>
          <a:latin typeface="+mn-lt"/>
        </a:defRPr>
      </a:lvl2pPr>
      <a:lvl3pPr marL="4049966" indent="-809517" algn="l" defTabSz="3240449" rtl="0" eaLnBrk="0" fontAlgn="base" hangingPunct="0">
        <a:spcBef>
          <a:spcPct val="20000"/>
        </a:spcBef>
        <a:spcAft>
          <a:spcPct val="0"/>
        </a:spcAft>
        <a:buChar char="•"/>
        <a:defRPr sz="8474">
          <a:solidFill>
            <a:schemeClr val="tx1"/>
          </a:solidFill>
          <a:latin typeface="+mn-lt"/>
        </a:defRPr>
      </a:lvl3pPr>
      <a:lvl4pPr marL="5670191" indent="-810708" algn="l" defTabSz="3240449" rtl="0" eaLnBrk="0" fontAlgn="base" hangingPunct="0">
        <a:spcBef>
          <a:spcPct val="20000"/>
        </a:spcBef>
        <a:spcAft>
          <a:spcPct val="0"/>
        </a:spcAft>
        <a:buChar char="–"/>
        <a:defRPr sz="7124">
          <a:solidFill>
            <a:schemeClr val="tx1"/>
          </a:solidFill>
          <a:latin typeface="+mn-lt"/>
        </a:defRPr>
      </a:lvl4pPr>
      <a:lvl5pPr marL="7290415" indent="-810708" algn="l" defTabSz="3240449" rtl="0" eaLnBrk="0" fontAlgn="base" hangingPunct="0">
        <a:spcBef>
          <a:spcPct val="20000"/>
        </a:spcBef>
        <a:spcAft>
          <a:spcPct val="0"/>
        </a:spcAft>
        <a:buChar char="»"/>
        <a:defRPr sz="7124">
          <a:solidFill>
            <a:schemeClr val="tx1"/>
          </a:solidFill>
          <a:latin typeface="+mn-lt"/>
        </a:defRPr>
      </a:lvl5pPr>
      <a:lvl6pPr marL="7633270" indent="-810708" algn="l" defTabSz="3240449" rtl="0" fontAlgn="base">
        <a:spcBef>
          <a:spcPct val="20000"/>
        </a:spcBef>
        <a:spcAft>
          <a:spcPct val="0"/>
        </a:spcAft>
        <a:buChar char="»"/>
        <a:defRPr sz="7124">
          <a:solidFill>
            <a:schemeClr val="tx1"/>
          </a:solidFill>
          <a:latin typeface="+mn-lt"/>
        </a:defRPr>
      </a:lvl6pPr>
      <a:lvl7pPr marL="7976124" indent="-810708" algn="l" defTabSz="3240449" rtl="0" fontAlgn="base">
        <a:spcBef>
          <a:spcPct val="20000"/>
        </a:spcBef>
        <a:spcAft>
          <a:spcPct val="0"/>
        </a:spcAft>
        <a:buChar char="»"/>
        <a:defRPr sz="7124">
          <a:solidFill>
            <a:schemeClr val="tx1"/>
          </a:solidFill>
          <a:latin typeface="+mn-lt"/>
        </a:defRPr>
      </a:lvl7pPr>
      <a:lvl8pPr marL="8318978" indent="-810708" algn="l" defTabSz="3240449" rtl="0" fontAlgn="base">
        <a:spcBef>
          <a:spcPct val="20000"/>
        </a:spcBef>
        <a:spcAft>
          <a:spcPct val="0"/>
        </a:spcAft>
        <a:buChar char="»"/>
        <a:defRPr sz="7124">
          <a:solidFill>
            <a:schemeClr val="tx1"/>
          </a:solidFill>
          <a:latin typeface="+mn-lt"/>
        </a:defRPr>
      </a:lvl8pPr>
      <a:lvl9pPr marL="8661832" indent="-810708" algn="l" defTabSz="3240449" rtl="0" fontAlgn="base">
        <a:spcBef>
          <a:spcPct val="20000"/>
        </a:spcBef>
        <a:spcAft>
          <a:spcPct val="0"/>
        </a:spcAft>
        <a:buChar char="»"/>
        <a:defRPr sz="7124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54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09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563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417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271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126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399980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2834" algn="l" defTabSz="685709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1">
            <a:extLst>
              <a:ext uri="{FF2B5EF4-FFF2-40B4-BE49-F238E27FC236}">
                <a16:creationId xmlns:a16="http://schemas.microsoft.com/office/drawing/2014/main" xmlns="" id="{02861A76-219C-4585-813E-028F69C6504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84547" y="3490670"/>
            <a:ext cx="22409031" cy="761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160380" tIns="80193" rIns="160380" bIns="80193" anchor="ctr">
            <a:spAutoFit/>
          </a:bodyPr>
          <a:lstStyle/>
          <a:p>
            <a:pPr algn="ctr" defTabSz="1015468"/>
            <a:r>
              <a:rPr lang="pt-BR" sz="3899" b="1" dirty="0"/>
              <a:t>Racismo na educação básica (1).</a:t>
            </a:r>
          </a:p>
        </p:txBody>
      </p:sp>
      <p:sp>
        <p:nvSpPr>
          <p:cNvPr id="12" name="Rectangle 36">
            <a:extLst>
              <a:ext uri="{FF2B5EF4-FFF2-40B4-BE49-F238E27FC236}">
                <a16:creationId xmlns:a16="http://schemas.microsoft.com/office/drawing/2014/main" xmlns="" id="{9762D7DB-01FB-43CD-AF9F-2097153DE9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972661" y="4558119"/>
            <a:ext cx="22132703" cy="946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/>
            <a:r>
              <a:rPr lang="pt-BR" sz="2775" b="1" dirty="0"/>
              <a:t>Francisco Mateus da Costa Silva (2); Renato Maia Leite (3); Lucas Vieira de Araújo (4); Francisco Nedison Melo(5); Maria Regidiana da Conceição(6).</a:t>
            </a:r>
            <a:endParaRPr lang="pt-BR" sz="2775" b="1" baseline="30000" dirty="0"/>
          </a:p>
        </p:txBody>
      </p:sp>
      <p:sp>
        <p:nvSpPr>
          <p:cNvPr id="13" name="Rectangle 37">
            <a:hlinkClick r:id="" action="ppaction://noaction"/>
            <a:extLst>
              <a:ext uri="{FF2B5EF4-FFF2-40B4-BE49-F238E27FC236}">
                <a16:creationId xmlns:a16="http://schemas.microsoft.com/office/drawing/2014/main" xmlns="" id="{7F0BD91F-E4B8-4951-A636-11F295717875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16599" y="5965245"/>
            <a:ext cx="21005491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pt-BR" sz="3200" baseline="30000" dirty="0"/>
              <a:t>(1) Trabalho desenvolvido no Programa de Iniciação Científica (PIC) da Faculdade Evolução Alto Oeste Potiguar - FACEP; </a:t>
            </a:r>
          </a:p>
          <a:p>
            <a:pPr algn="ctr"/>
            <a:r>
              <a:rPr lang="pt-BR" sz="3200" baseline="30000" dirty="0"/>
              <a:t>(2) Estudante do curso de Direito; da Faculdade Evolução Alto Oeste Potiguar – FACEP; e-mail: cmateus993@gmail.com  </a:t>
            </a:r>
          </a:p>
          <a:p>
            <a:pPr algn="ctr"/>
            <a:r>
              <a:rPr lang="pt-BR" sz="3200" baseline="30000" dirty="0"/>
              <a:t>(3)Estudante do curso de Direito; da Faculdade Evolução Alto Oeste Potiguar – FACEP; e-mail: renatomaia798@gmail.com  </a:t>
            </a:r>
          </a:p>
          <a:p>
            <a:pPr algn="ctr"/>
            <a:r>
              <a:rPr lang="pt-BR" sz="3200" baseline="30000" dirty="0"/>
              <a:t>(4) Estudante do curso de Direito; da Faculdade Evolução Alto Oeste Potiguar – FACEP; e-mail:lv580223@gmail.com</a:t>
            </a:r>
          </a:p>
          <a:p>
            <a:pPr algn="ctr"/>
            <a:r>
              <a:rPr lang="pt-BR" sz="3200" baseline="30000" dirty="0"/>
              <a:t>(5) Estudante do curso de Direito; da Faculdade Evolução Alto Oeste Potiguar – FACEP; e-mail:Nedfilho14@gmail.com</a:t>
            </a:r>
          </a:p>
          <a:p>
            <a:pPr algn="ctr"/>
            <a:r>
              <a:rPr lang="pt-BR" sz="3200" baseline="30000" dirty="0"/>
              <a:t>(6) Mestra, professora do curso de Direito, da Faculdade Evolução Alto Oeste Potiguar - FACEP ; Pau dos Ferros/RN; regidiana@hotmail.com</a:t>
            </a:r>
          </a:p>
        </p:txBody>
      </p:sp>
      <p:sp>
        <p:nvSpPr>
          <p:cNvPr id="43" name="Text Box 50">
            <a:extLst>
              <a:ext uri="{FF2B5EF4-FFF2-40B4-BE49-F238E27FC236}">
                <a16:creationId xmlns:a16="http://schemas.microsoft.com/office/drawing/2014/main" xmlns="" id="{652EF432-FE37-F5DC-E769-867EC21C514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433428" y="8134748"/>
            <a:ext cx="10604822" cy="861774"/>
          </a:xfrm>
          <a:prstGeom prst="rect">
            <a:avLst/>
          </a:prstGeom>
          <a:solidFill>
            <a:srgbClr val="700000"/>
          </a:solidFill>
          <a:ln>
            <a:solidFill>
              <a:srgbClr val="00B0F0"/>
            </a:solidFill>
          </a:ln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1pPr>
            <a:lvl2pPr marL="742950" indent="-28575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2pPr>
            <a:lvl3pPr marL="11430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3pPr>
            <a:lvl4pPr marL="16002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4pPr>
            <a:lvl5pPr marL="2057400" indent="-228600" defTabSz="4321175" eaLnBrk="0" hangingPunct="0">
              <a:defRPr sz="8500">
                <a:solidFill>
                  <a:schemeClr val="tx1"/>
                </a:solidFill>
                <a:latin typeface="Arial" charset="0"/>
              </a:defRPr>
            </a:lvl5pPr>
            <a:lvl6pPr marL="25146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6pPr>
            <a:lvl7pPr marL="29718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7pPr>
            <a:lvl8pPr marL="34290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8pPr>
            <a:lvl9pPr marL="3886200" indent="-228600" defTabSz="4321175" eaLnBrk="0" fontAlgn="base" hangingPunct="0">
              <a:spcBef>
                <a:spcPct val="0"/>
              </a:spcBef>
              <a:spcAft>
                <a:spcPct val="0"/>
              </a:spcAft>
              <a:defRPr sz="85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pt-BR" sz="5000" b="1" dirty="0">
                <a:solidFill>
                  <a:schemeClr val="bg1"/>
                </a:solidFill>
                <a:cs typeface="Times New Roman" pitchFamily="18" charset="0"/>
              </a:rPr>
              <a:t>RESUMO</a:t>
            </a:r>
          </a:p>
        </p:txBody>
      </p:sp>
      <p:sp>
        <p:nvSpPr>
          <p:cNvPr id="44" name="CaixaDeTexto 43">
            <a:extLst>
              <a:ext uri="{FF2B5EF4-FFF2-40B4-BE49-F238E27FC236}">
                <a16:creationId xmlns:a16="http://schemas.microsoft.com/office/drawing/2014/main" xmlns="" id="{AFA2FEF0-7548-E589-4E3D-ACBFB16BB889}"/>
              </a:ext>
            </a:extLst>
          </p:cNvPr>
          <p:cNvSpPr txBox="1"/>
          <p:nvPr/>
        </p:nvSpPr>
        <p:spPr>
          <a:xfrm>
            <a:off x="1350412" y="9457235"/>
            <a:ext cx="22770855" cy="23664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pt-BR" sz="3700" b="1" dirty="0" smtClean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Introdução:</a:t>
            </a:r>
            <a:r>
              <a:rPr lang="pt-BR" sz="3700" dirty="0" smtClean="0"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pt-BR" sz="3700" dirty="0" smtClean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O </a:t>
            </a:r>
            <a:r>
              <a:rPr lang="pt-BR" sz="37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racismo é uma problemática histórica e estrutural que atravessa as dimensões sociais, políticas e econômicas desde o período colonial, sustentando práticas discriminatórias que mantêm a população negra em posições de subordinação. Essa lógica, baseada na ideia de superioridade branca, reforça estereótipos e impede o acesso equitativo das pessoas negras aos espaços de poder e prestígio. Mais do que um problema individual, o racismo constitui um sistema de opressão institucionalizado que compromete a cidadania e a efetivação da igualdade racial. </a:t>
            </a:r>
            <a:r>
              <a:rPr lang="pt-BR" sz="37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Problemática:</a:t>
            </a:r>
            <a:r>
              <a:rPr lang="pt-BR" sz="37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De que maneira o racismo estrutural influencia as relações sociais e educacionais, e como a escola pode contribuir para a sua desconstrução?  </a:t>
            </a:r>
            <a:r>
              <a:rPr lang="pt-BR" sz="37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Objetivo</a:t>
            </a:r>
            <a:r>
              <a:rPr lang="pt-BR" sz="37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: Este estudo teve como propósito investigar as origens do racismo estrutural na sociedade, tomando a educação básica como espaço central de análise e intervenção. Buscou-se compreender, por meio do diálogo com crianças, como se formam as percepções raciais e de que maneira o ambiente escolar pode contribuir para a desconstrução de preconceitos. O objetivo principal consiste em identificar as raízes sociais e culturais do racismo e propor estratégias educativas que favoreçam a conscientização e a redução das desigualdades raciais desde os primeiros anos de formação cidadã. </a:t>
            </a:r>
            <a:r>
              <a:rPr lang="pt-BR" sz="37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Metodologia:</a:t>
            </a:r>
            <a:r>
              <a:rPr lang="pt-BR" sz="37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A pesquisa foi desenvolvida na Escola Municipal João Bernardino de Lima, localizada no município de Riacho de Santana/RN. Adotou-se uma abordagem qualitativa, utilizando-se questionários e atividades interpretativas como instrumentos de coleta de dados. O estudo envolveu trinta estudantes de diferentes raças e gêneros, aos quais foram aplicadas perguntas e propostas de desenhos com o intuito de analisar suas percepções sobre a população negra e o racismo no contexto da educação básica. Essa metodologia permitiu compreender de forma mais aprofundada as representações sociais e as experiências relacionadas à temática racial no ambiente escolar. </a:t>
            </a:r>
            <a:r>
              <a:rPr lang="pt-BR" sz="37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Conclusões:</a:t>
            </a:r>
            <a:r>
              <a:rPr lang="pt-BR" sz="37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Conclui-se que o ambiente escolar deve ser um espaço privilegiado para o enfrentamento do racismo, por meio da valorização da diversidade, da promoção do respeito às diferenças e da implementação efetiva da Lei nº 10.639/2003, que torna obrigatório o ensino da história e cultura afro-brasileira. A superação do racismo estrutural exige um compromisso coletivo entre educadores, gestores, famílias e sociedade, na construção de práticas pedagógicas que formem cidadãos críticos, conscientes e comprometidos com a equidade racial e a justiça social.</a:t>
            </a:r>
          </a:p>
          <a:p>
            <a:pPr algn="just">
              <a:lnSpc>
                <a:spcPct val="115000"/>
              </a:lnSpc>
            </a:pPr>
            <a:r>
              <a:rPr lang="pt-BR" sz="3700" b="1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Palavras-Chave: </a:t>
            </a:r>
            <a:r>
              <a:rPr lang="pt-BR" sz="37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Racismo estrutural; Preconceito; Estratégias educativas. </a:t>
            </a:r>
          </a:p>
          <a:p>
            <a:pPr algn="just">
              <a:lnSpc>
                <a:spcPct val="115000"/>
              </a:lnSpc>
            </a:pPr>
            <a:r>
              <a:rPr lang="pt-BR" sz="37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pt-BR" sz="3700" dirty="0"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pt-BR" sz="3700" b="1" kern="1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REFERÊNCIAS</a:t>
            </a:r>
            <a:r>
              <a:rPr lang="pt-BR" sz="3700" kern="1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r>
              <a:rPr lang="pt-BR" sz="3700" b="1" kern="1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115000"/>
              </a:lnSpc>
            </a:pPr>
            <a:r>
              <a:rPr lang="pt-BR" sz="3700" kern="1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ALMEIDA, S. </a:t>
            </a:r>
            <a:r>
              <a:rPr lang="pt-BR" sz="3700" b="1" kern="1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Racismo estrutural</a:t>
            </a:r>
            <a:r>
              <a:rPr lang="pt-BR" sz="3700" kern="1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. São Paulo: Polen Livros 2018</a:t>
            </a:r>
            <a:r>
              <a:rPr lang="pt-BR" sz="3700" kern="100" dirty="0" smtClean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>
              <a:lnSpc>
                <a:spcPct val="115000"/>
              </a:lnSpc>
            </a:pPr>
            <a:endParaRPr lang="pt-BR" sz="3700" kern="1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pt-BR" sz="3700" kern="1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RIBEIRO, D. </a:t>
            </a:r>
            <a:r>
              <a:rPr lang="pt-BR" sz="3700" b="1" kern="1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Pequeno Manual Antirracista</a:t>
            </a:r>
            <a:r>
              <a:rPr lang="pt-BR" sz="3700" kern="1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. São Paulo: Companhia das Letras, 2019</a:t>
            </a:r>
            <a:r>
              <a:rPr lang="pt-BR" sz="3700" kern="100" dirty="0" smtClean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;</a:t>
            </a:r>
          </a:p>
          <a:p>
            <a:pPr>
              <a:lnSpc>
                <a:spcPct val="115000"/>
              </a:lnSpc>
            </a:pPr>
            <a:endParaRPr lang="pt-BR" sz="3700" kern="1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pt-BR" sz="3700" kern="1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RIBEIRO, D. </a:t>
            </a:r>
            <a:r>
              <a:rPr lang="pt-BR" sz="3700" b="1" kern="1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O povo brasileiro: a formação e o sentido do Brasil</a:t>
            </a:r>
            <a:r>
              <a:rPr lang="pt-BR" sz="3700" kern="100" dirty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. São Paulo: Companhia das Letras, </a:t>
            </a:r>
            <a:r>
              <a:rPr lang="pt-BR" sz="3700" kern="100" dirty="0" smtClean="0">
                <a:effectLst/>
                <a:latin typeface="+mn-lt"/>
                <a:ea typeface="Calibri" panose="020F0502020204030204" pitchFamily="34" charset="0"/>
                <a:cs typeface="Times New Roman" panose="02020603050405020304" pitchFamily="18" charset="0"/>
              </a:rPr>
              <a:t>2008</a:t>
            </a:r>
            <a:endParaRPr lang="pt-BR" sz="3700" kern="100" dirty="0">
              <a:effectLst/>
              <a:latin typeface="+mn-l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endParaRPr lang="pt-BR" sz="3700" b="1" dirty="0">
              <a:solidFill>
                <a:srgbClr val="FF0000"/>
              </a:solidFill>
              <a:latin typeface="+mn-lt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6373297"/>
      </p:ext>
    </p:extLst>
  </p:cSld>
  <p:clrMapOvr>
    <a:masterClrMapping/>
  </p:clrMapOvr>
</p:sld>
</file>

<file path=ppt/theme/theme1.xml><?xml version="1.0" encoding="utf-8"?>
<a:theme xmlns:a="http://schemas.openxmlformats.org/drawingml/2006/main" name="Design padrão">
  <a:themeElements>
    <a:clrScheme name="Design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sign padrã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211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8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321175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85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Design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sign padrã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sign padrã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575</Words>
  <Application>Microsoft Office PowerPoint</Application>
  <PresentationFormat>Personalizar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Times New Roman</vt:lpstr>
      <vt:lpstr>Design padrão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Mateus-PC</dc:creator>
  <cp:lastModifiedBy>Mateus-PC</cp:lastModifiedBy>
  <cp:revision>3</cp:revision>
  <dcterms:modified xsi:type="dcterms:W3CDTF">2025-11-10T16:08:40Z</dcterms:modified>
</cp:coreProperties>
</file>