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58" r:id="rId4"/>
    <p:sldId id="267" r:id="rId5"/>
    <p:sldId id="266" r:id="rId6"/>
    <p:sldId id="263" r:id="rId7"/>
    <p:sldId id="261" r:id="rId8"/>
    <p:sldId id="262" r:id="rId9"/>
    <p:sldId id="268" r:id="rId10"/>
  </p:sldIdLst>
  <p:sldSz cx="18288000" cy="10287000"/>
  <p:notesSz cx="6858000" cy="9144000"/>
  <p:embeddedFontLst>
    <p:embeddedFont>
      <p:font typeface="Alata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hewy" panose="020B0604020202020204" charset="0"/>
      <p:regular r:id="rId16"/>
    </p:embeddedFont>
    <p:embeddedFont>
      <p:font typeface="League Spartan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2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7.jpeg"/><Relationship Id="rId5" Type="http://schemas.openxmlformats.org/officeDocument/2006/relationships/image" Target="../media/image7.svg"/><Relationship Id="rId10" Type="http://schemas.openxmlformats.org/officeDocument/2006/relationships/image" Target="../media/image16.jpeg"/><Relationship Id="rId4" Type="http://schemas.openxmlformats.org/officeDocument/2006/relationships/image" Target="../media/image6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svg"/><Relationship Id="rId7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emf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81465" y="4217282"/>
            <a:ext cx="9772669" cy="57150"/>
            <a:chOff x="0" y="0"/>
            <a:chExt cx="13030225" cy="76200"/>
          </a:xfrm>
        </p:grpSpPr>
        <p:sp>
          <p:nvSpPr>
            <p:cNvPr id="3" name="Freeform 3"/>
            <p:cNvSpPr/>
            <p:nvPr/>
          </p:nvSpPr>
          <p:spPr>
            <a:xfrm>
              <a:off x="25400" y="0"/>
              <a:ext cx="12979400" cy="76200"/>
            </a:xfrm>
            <a:custGeom>
              <a:avLst/>
              <a:gdLst/>
              <a:ahLst/>
              <a:cxnLst/>
              <a:rect l="l" t="t" r="r" b="b"/>
              <a:pathLst>
                <a:path w="12979400" h="76200">
                  <a:moveTo>
                    <a:pt x="0" y="0"/>
                  </a:moveTo>
                  <a:lnTo>
                    <a:pt x="12979400" y="25400"/>
                  </a:lnTo>
                  <a:lnTo>
                    <a:pt x="12979273" y="762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716878" y="4877996"/>
            <a:ext cx="15433918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3600" b="1" i="0" dirty="0">
                <a:solidFill>
                  <a:srgbClr val="141413"/>
                </a:solidFill>
                <a:effectLst/>
                <a:latin typeface="League Spartan" panose="020B0604020202020204" charset="0"/>
              </a:rPr>
              <a:t>ENTRE POÉTICAS</a:t>
            </a:r>
            <a:r>
              <a:rPr lang="pt-BR" sz="3600" b="1" dirty="0">
                <a:solidFill>
                  <a:srgbClr val="141413"/>
                </a:solidFill>
                <a:latin typeface="League Spartan" panose="020B0604020202020204" charset="0"/>
              </a:rPr>
              <a:t> E</a:t>
            </a:r>
            <a:r>
              <a:rPr lang="pt-BR" sz="3600" b="1" i="0" dirty="0">
                <a:solidFill>
                  <a:srgbClr val="141413"/>
                </a:solidFill>
                <a:effectLst/>
                <a:latin typeface="League Spartan" panose="020B0604020202020204" charset="0"/>
              </a:rPr>
              <a:t> RESISTÊNCIAS: IMAGENS QUE NARRAM UM TERRITÓRIO SUBURBANO DE SALVADOR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09800" y="7559052"/>
            <a:ext cx="14448074" cy="246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6"/>
              </a:lnSpc>
            </a:pPr>
            <a:r>
              <a:rPr lang="en-US" sz="24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br>
              <a:rPr lang="en-US" sz="24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</a:br>
            <a:r>
              <a:rPr lang="en-US" sz="24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Josiane Moreira </a:t>
            </a:r>
            <a:r>
              <a:rPr lang="en-US" sz="24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Germano</a:t>
            </a:r>
            <a:r>
              <a:rPr lang="en-US" sz="24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ctr">
              <a:lnSpc>
                <a:spcPts val="3936"/>
              </a:lnSpc>
            </a:pPr>
            <a:r>
              <a:rPr lang="en-US" sz="24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Orientadora</a:t>
            </a:r>
            <a:r>
              <a:rPr lang="en-US" sz="24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Laura Camargo </a:t>
            </a:r>
            <a:r>
              <a:rPr lang="en-US" sz="24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Macruz</a:t>
            </a:r>
            <a:r>
              <a:rPr lang="en-US" sz="24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Feuerwerker</a:t>
            </a:r>
            <a:endParaRPr lang="en-US" sz="2400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3936"/>
              </a:lnSpc>
            </a:pPr>
            <a:r>
              <a:rPr lang="en-US" sz="24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Faculdade</a:t>
            </a:r>
            <a:r>
              <a:rPr lang="en-US" sz="24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Saúde</a:t>
            </a:r>
            <a:r>
              <a:rPr lang="en-US" sz="24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Pública</a:t>
            </a:r>
            <a:r>
              <a:rPr lang="en-US" sz="24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Universidade</a:t>
            </a:r>
            <a:r>
              <a:rPr lang="en-US" sz="24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São Paulo (FSP/USP)</a:t>
            </a:r>
          </a:p>
          <a:p>
            <a:pPr algn="ctr">
              <a:lnSpc>
                <a:spcPts val="3936"/>
              </a:lnSpc>
            </a:pPr>
            <a:endParaRPr lang="en-US" sz="2400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A0D33D7-3FA7-7C36-BF1F-F0D02DF6A2E1}"/>
              </a:ext>
            </a:extLst>
          </p:cNvPr>
          <p:cNvSpPr txBox="1"/>
          <p:nvPr/>
        </p:nvSpPr>
        <p:spPr>
          <a:xfrm>
            <a:off x="3092298" y="2086169"/>
            <a:ext cx="121034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League Spartan" panose="020B0604020202020204" charset="0"/>
              </a:rPr>
              <a:t>I Seminário Internacional da Rede de Observatórios de Micropolítica, Cuidado e Saúde Coletiva</a:t>
            </a:r>
          </a:p>
          <a:p>
            <a:pPr algn="ctr"/>
            <a:endParaRPr lang="pt-BR" sz="2400" dirty="0">
              <a:latin typeface="League Spartan" panose="020B0604020202020204" charset="0"/>
            </a:endParaRPr>
          </a:p>
          <a:p>
            <a:pPr algn="ctr"/>
            <a:r>
              <a:rPr lang="pt-BR" sz="2400" dirty="0">
                <a:latin typeface="League Spartan" panose="020B0604020202020204" charset="0"/>
              </a:rPr>
              <a:t>Eixo 1 - Práticas e saberes que vêm das margens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54B85F9-8714-8254-7440-AA76B645B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77" t="-526" r="-197" b="526"/>
          <a:stretch/>
        </p:blipFill>
        <p:spPr>
          <a:xfrm rot="16200000">
            <a:off x="8469837" y="-8584137"/>
            <a:ext cx="1195926" cy="18440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DA6C221-2093-0158-A526-5084224B8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86" t="14585" r="23646" b="13540"/>
          <a:stretch/>
        </p:blipFill>
        <p:spPr>
          <a:xfrm>
            <a:off x="304800" y="549168"/>
            <a:ext cx="8153400" cy="924253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769F405-1353-94FA-1434-6317FA119AE7}"/>
              </a:ext>
            </a:extLst>
          </p:cNvPr>
          <p:cNvSpPr txBox="1"/>
          <p:nvPr/>
        </p:nvSpPr>
        <p:spPr>
          <a:xfrm>
            <a:off x="8839200" y="778847"/>
            <a:ext cx="8873836" cy="878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0" i="0" u="none" strike="noStrike" baseline="0" dirty="0">
                <a:solidFill>
                  <a:srgbClr val="000000"/>
                </a:solidFill>
                <a:latin typeface="League Spartan" panose="020B0604020202020204" charset="0"/>
              </a:rPr>
              <a:t>O que aprendemos com os moldes? Aprendemos, apreendemos ou replicamos?</a:t>
            </a:r>
            <a:endParaRPr lang="pt-BR" dirty="0">
              <a:solidFill>
                <a:srgbClr val="000000"/>
              </a:solidFill>
              <a:latin typeface="League Spartan" panose="020B0604020202020204" charset="0"/>
            </a:endParaRPr>
          </a:p>
          <a:p>
            <a:pPr algn="just">
              <a:lnSpc>
                <a:spcPct val="150000"/>
              </a:lnSpc>
            </a:pPr>
            <a:endParaRPr lang="pt-BR" dirty="0">
              <a:solidFill>
                <a:srgbClr val="000000"/>
              </a:solidFill>
              <a:latin typeface="League Spartan" panose="020B0604020202020204" charset="0"/>
            </a:endParaRPr>
          </a:p>
          <a:p>
            <a:pPr algn="just">
              <a:lnSpc>
                <a:spcPct val="150000"/>
              </a:lnSpc>
            </a:pPr>
            <a:r>
              <a:rPr lang="pt-BR" b="0" i="0" u="none" strike="noStrike" baseline="0" dirty="0">
                <a:solidFill>
                  <a:srgbClr val="000000"/>
                </a:solidFill>
                <a:latin typeface="League Spartan" panose="020B0604020202020204" charset="0"/>
              </a:rPr>
              <a:t>Escolhi essa imagem “Casa pré-fabricada” que compõe uma parte da minha dissertação de mestrado, mais especificamente o capítulo “Memórias documentadas” que foi cuidadosamente preenchido por cores, estradas, desenhos, gravuras, colagens, poesias de uma região cacaueira no interior da Bahia. Memórias produzidas com a equipe NASF-AB na época</a:t>
            </a:r>
            <a:r>
              <a:rPr lang="pt-BR" dirty="0">
                <a:solidFill>
                  <a:srgbClr val="000000"/>
                </a:solidFill>
                <a:latin typeface="League Spartan" panose="020B0604020202020204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pt-BR" dirty="0">
              <a:solidFill>
                <a:srgbClr val="000000"/>
              </a:solidFill>
              <a:latin typeface="League Spartan" panose="020B060402020202020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0000"/>
                </a:solidFill>
                <a:latin typeface="League Spartan" panose="020B0604020202020204" charset="0"/>
              </a:rPr>
              <a:t>Agora, no processo de doutoramento na Faculdade de Saúde Pública da USP, conecto essa ideia de casa pré-fabricada para interrogar as propostas metodológicas menos porosas às vidas, aos cotidianos, aos movimentos urbanos e as gentes que compõe e movimentam as cidades. Com isso, por meio da cartografia, o objetivo desta produção é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eague Spartan" panose="020B0604020202020204" charset="0"/>
              </a:rPr>
              <a:t>compartilhar parte dos movimentos produzidos por coletivos que vivem-ocupam em/as territorialidades periféricas do Subúrbio Ferroviário de Salvador (em especial, nos bairros São João do Cabrito, Plataforma e Pirajá) e que tem articulado diversos movimentos na fabricação de experiências que tencionam as narrativas hegemônicas, as ocupações do espaço urbano bem como produz enfrentamentos ao racismo ambiental. </a:t>
            </a:r>
            <a:endParaRPr lang="pt-BR" dirty="0">
              <a:solidFill>
                <a:srgbClr val="000000"/>
              </a:solidFill>
              <a:latin typeface="League Spartan" panose="020B060402020202020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376E0B-9864-B620-207F-FF6A0DB0774A}"/>
              </a:ext>
            </a:extLst>
          </p:cNvPr>
          <p:cNvSpPr txBox="1"/>
          <p:nvPr/>
        </p:nvSpPr>
        <p:spPr>
          <a:xfrm>
            <a:off x="9115926" y="9508153"/>
            <a:ext cx="9144000" cy="344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99"/>
              </a:lnSpc>
              <a:spcBef>
                <a:spcPct val="0"/>
              </a:spcBef>
            </a:pPr>
            <a:endParaRPr lang="pt-BR" dirty="0">
              <a:latin typeface="League Spartan" panose="020B060402020202020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E036EB2-79ED-091A-8582-27C082A35564}"/>
              </a:ext>
            </a:extLst>
          </p:cNvPr>
          <p:cNvSpPr txBox="1"/>
          <p:nvPr/>
        </p:nvSpPr>
        <p:spPr>
          <a:xfrm>
            <a:off x="11201400" y="4164568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u="none" strike="noStrike" baseline="0" dirty="0">
                <a:solidFill>
                  <a:srgbClr val="000000"/>
                </a:solidFill>
                <a:latin typeface="League Spartan" panose="020B0604020202020204" charset="0"/>
              </a:rPr>
              <a:t>(GERMANO, 2019).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242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049000" y="8343900"/>
            <a:ext cx="79248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pt-BR" sz="3600" b="1" u="none" strike="noStrike" dirty="0">
                <a:solidFill>
                  <a:srgbClr val="000000"/>
                </a:solidFill>
                <a:effectLst/>
                <a:latin typeface="League Spartan" panose="020B0604020202020204" charset="0"/>
              </a:rPr>
              <a:t>narrativas das (i)</a:t>
            </a:r>
            <a:r>
              <a:rPr lang="pt-BR" sz="3600" b="1" u="none" strike="noStrike" dirty="0" err="1">
                <a:solidFill>
                  <a:srgbClr val="000000"/>
                </a:solidFill>
                <a:effectLst/>
                <a:latin typeface="League Spartan" panose="020B0604020202020204" charset="0"/>
              </a:rPr>
              <a:t>ma</a:t>
            </a:r>
            <a:r>
              <a:rPr lang="pt-BR" sz="3600" b="1" u="none" strike="noStrike" dirty="0">
                <a:solidFill>
                  <a:srgbClr val="000000"/>
                </a:solidFill>
                <a:effectLst/>
                <a:latin typeface="League Spartan" panose="020B0604020202020204" charset="0"/>
              </a:rPr>
              <a:t>(r)</a:t>
            </a:r>
            <a:r>
              <a:rPr lang="pt-BR" sz="3600" b="1" u="none" strike="noStrike" dirty="0" err="1">
                <a:solidFill>
                  <a:srgbClr val="000000"/>
                </a:solidFill>
                <a:effectLst/>
                <a:latin typeface="League Spartan" panose="020B0604020202020204" charset="0"/>
              </a:rPr>
              <a:t>gens</a:t>
            </a:r>
            <a:endParaRPr lang="pt-BR" sz="3600" b="1" u="none" strike="noStrike" dirty="0">
              <a:solidFill>
                <a:srgbClr val="000000"/>
              </a:solidFill>
              <a:effectLst/>
              <a:latin typeface="League Spartan" panose="020B060402020202020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E0A73C-016B-90B3-6BBA-F79C11BF1B00}"/>
              </a:ext>
            </a:extLst>
          </p:cNvPr>
          <p:cNvSpPr txBox="1"/>
          <p:nvPr/>
        </p:nvSpPr>
        <p:spPr>
          <a:xfrm>
            <a:off x="685800" y="1943100"/>
            <a:ext cx="139446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League Spartan" panose="020B0604020202020204" charset="0"/>
              </a:rPr>
              <a:t>[...] entretanto, insisto que sempre estive inteira (ou quase) no momento da escuta. Contudo, a escrita me deixa em profundo estado de desesperação, pois a letra não agarra tudo o que o corpo diz. Na escrita faltam os gestos, os olhares, a boca entreaberta de onde vazam ruídos e não palavras. No registro da letra também faltam o tremor do choro e o rasgo do riso. A fala suspensa foge da escrita. E mais, a grafia não registra a intensidade de um silêncio intervalar, diante de um renovado estado de estupor, vivido na hora das relembranças. [...] se contar e recontar são atos marcados por sinais de incompletude, pois é difícil traduzir os intensos sentidos da memória, imaginem escrever. Imaginem perseguir uma escrevivência. Agarrar a vida, a existência, e escrevê-la em seu estado de acontecimentos (Conceição Evaristo, 2022).</a:t>
            </a:r>
            <a:endParaRPr lang="pt-BR" sz="2800" dirty="0">
              <a:latin typeface="League Spartan" panose="020B060402020202020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5B8653B-CA81-9566-413D-C7919A6636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77" t="-526" r="-197" b="526"/>
          <a:stretch/>
        </p:blipFill>
        <p:spPr>
          <a:xfrm rot="16200000">
            <a:off x="8469837" y="446779"/>
            <a:ext cx="1195926" cy="18440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1DC4C90-0957-1E53-6017-3DCE025C2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1" y="2060556"/>
            <a:ext cx="5582707" cy="790961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17BEE6C-1098-15BE-9BB9-E9815FC84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14" y="2617234"/>
            <a:ext cx="5445230" cy="700363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1E7BEAF-7F8C-D7A2-E86C-90B12ADA8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278" y="2104672"/>
            <a:ext cx="4748404" cy="7909613"/>
          </a:xfrm>
          <a:prstGeom prst="rect">
            <a:avLst/>
          </a:prstGeom>
        </p:spPr>
      </p:pic>
      <p:sp>
        <p:nvSpPr>
          <p:cNvPr id="14" name="TextBox 58">
            <a:extLst>
              <a:ext uri="{FF2B5EF4-FFF2-40B4-BE49-F238E27FC236}">
                <a16:creationId xmlns:a16="http://schemas.microsoft.com/office/drawing/2014/main" id="{EAC4F3F3-D25A-3071-7493-C4BF5B00C6BC}"/>
              </a:ext>
            </a:extLst>
          </p:cNvPr>
          <p:cNvSpPr txBox="1"/>
          <p:nvPr/>
        </p:nvSpPr>
        <p:spPr>
          <a:xfrm>
            <a:off x="15284480" y="9389344"/>
            <a:ext cx="2788566" cy="78335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CASA-MUSEU-ESCOLAACERVO DA LAJE</a:t>
            </a:r>
          </a:p>
        </p:txBody>
      </p:sp>
      <p:sp>
        <p:nvSpPr>
          <p:cNvPr id="15" name="TextBox 46">
            <a:extLst>
              <a:ext uri="{FF2B5EF4-FFF2-40B4-BE49-F238E27FC236}">
                <a16:creationId xmlns:a16="http://schemas.microsoft.com/office/drawing/2014/main" id="{F21D1B50-51D7-4E79-6404-0E3C48F4B031}"/>
              </a:ext>
            </a:extLst>
          </p:cNvPr>
          <p:cNvSpPr txBox="1"/>
          <p:nvPr/>
        </p:nvSpPr>
        <p:spPr>
          <a:xfrm>
            <a:off x="618857" y="666136"/>
            <a:ext cx="17050286" cy="1108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5"/>
              </a:lnSpc>
            </a:pP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Salvador-Ba: “Vi(n)das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desde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lá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: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produção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 de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existências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,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saberes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 </a:t>
            </a:r>
          </a:p>
          <a:p>
            <a:pPr algn="l">
              <a:lnSpc>
                <a:spcPts val="4195"/>
              </a:lnSpc>
            </a:pP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e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dispositivos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 para a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produção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 de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práticas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cuidadoras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2652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4699" y="1174741"/>
            <a:ext cx="17050286" cy="1203221"/>
          </a:xfrm>
          <a:custGeom>
            <a:avLst/>
            <a:gdLst/>
            <a:ahLst/>
            <a:cxnLst/>
            <a:rect l="l" t="t" r="r" b="b"/>
            <a:pathLst>
              <a:path w="17050286" h="1203221">
                <a:moveTo>
                  <a:pt x="0" y="0"/>
                </a:moveTo>
                <a:lnTo>
                  <a:pt x="17050286" y="0"/>
                </a:lnTo>
                <a:lnTo>
                  <a:pt x="17050286" y="1203221"/>
                </a:lnTo>
                <a:lnTo>
                  <a:pt x="0" y="1203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618857" y="722225"/>
            <a:ext cx="17050286" cy="1108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5"/>
              </a:lnSpc>
            </a:pP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Salvador-Ba: “Vi(n)das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desde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lá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: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produção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 de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existências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,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saberes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 </a:t>
            </a:r>
          </a:p>
          <a:p>
            <a:pPr algn="l">
              <a:lnSpc>
                <a:spcPts val="4195"/>
              </a:lnSpc>
            </a:pP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e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dispositivos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 para a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produção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 de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práticas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4559" dirty="0" err="1">
                <a:latin typeface="Chewy"/>
                <a:ea typeface="Chewy"/>
                <a:cs typeface="Chewy"/>
                <a:sym typeface="Chewy"/>
              </a:rPr>
              <a:t>cuidadoras</a:t>
            </a:r>
            <a:r>
              <a:rPr lang="en-US" sz="4559" dirty="0">
                <a:latin typeface="Chewy"/>
                <a:ea typeface="Chewy"/>
                <a:cs typeface="Chewy"/>
                <a:sym typeface="Chewy"/>
              </a:rPr>
              <a:t>”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6629400" y="8374877"/>
            <a:ext cx="11280189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95"/>
              </a:lnSpc>
              <a:spcBef>
                <a:spcPct val="0"/>
              </a:spcBef>
            </a:pP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[...] as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sabedorias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ancestrais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femininas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trazem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os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bordados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benzedeiras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rezadeiras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erveiras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lavadeiras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professoras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escolas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comunitárias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guardiãs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meio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ambiente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marisqueiras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para as tessituras de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resistência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origens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construções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desconstruções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transições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transformações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encantamentos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delineados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pelo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corpo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-terra-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mulher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pela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natureza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em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territorialidades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que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vislumbram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as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produções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/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invenções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/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fabricações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de outros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mundos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37" dirty="0" err="1">
                <a:latin typeface="League Spartan"/>
                <a:ea typeface="League Spartan"/>
                <a:cs typeface="League Spartan"/>
                <a:sym typeface="League Spartan"/>
              </a:rPr>
              <a:t>possíveis</a:t>
            </a:r>
            <a:r>
              <a:rPr lang="en-US" sz="1737" dirty="0"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pic>
        <p:nvPicPr>
          <p:cNvPr id="116" name="Imagem 115">
            <a:extLst>
              <a:ext uri="{FF2B5EF4-FFF2-40B4-BE49-F238E27FC236}">
                <a16:creationId xmlns:a16="http://schemas.microsoft.com/office/drawing/2014/main" id="{0E39CDFE-A466-DC5D-7366-704CB8B21C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3242" y="2697269"/>
            <a:ext cx="5897465" cy="4810749"/>
          </a:xfrm>
          <a:prstGeom prst="rect">
            <a:avLst/>
          </a:prstGeom>
        </p:spPr>
      </p:pic>
      <p:pic>
        <p:nvPicPr>
          <p:cNvPr id="118" name="Imagem 117">
            <a:extLst>
              <a:ext uri="{FF2B5EF4-FFF2-40B4-BE49-F238E27FC236}">
                <a16:creationId xmlns:a16="http://schemas.microsoft.com/office/drawing/2014/main" id="{A18CE31C-63DC-205C-5FCA-F60C71A91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7" y="2153911"/>
            <a:ext cx="5771796" cy="7695729"/>
          </a:xfrm>
          <a:prstGeom prst="rect">
            <a:avLst/>
          </a:prstGeom>
        </p:spPr>
      </p:pic>
      <p:pic>
        <p:nvPicPr>
          <p:cNvPr id="120" name="Imagem 119">
            <a:extLst>
              <a:ext uri="{FF2B5EF4-FFF2-40B4-BE49-F238E27FC236}">
                <a16:creationId xmlns:a16="http://schemas.microsoft.com/office/drawing/2014/main" id="{A5503B64-F4FA-0711-0DCC-335035624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2153911"/>
            <a:ext cx="5005134" cy="5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26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5B3380A-DCFD-2DFA-0F24-F65BA1153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830">
            <a:off x="11189181" y="1857322"/>
            <a:ext cx="6700555" cy="4109574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 rot="21207827">
            <a:off x="588863" y="2063741"/>
            <a:ext cx="5964338" cy="3689359"/>
            <a:chOff x="0" y="0"/>
            <a:chExt cx="7822801" cy="44333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22819" cy="4433443"/>
            </a:xfrm>
            <a:custGeom>
              <a:avLst/>
              <a:gdLst/>
              <a:ahLst/>
              <a:cxnLst/>
              <a:rect l="l" t="t" r="r" b="b"/>
              <a:pathLst>
                <a:path w="7822819" h="4433443">
                  <a:moveTo>
                    <a:pt x="0" y="0"/>
                  </a:moveTo>
                  <a:lnTo>
                    <a:pt x="7822819" y="0"/>
                  </a:lnTo>
                  <a:lnTo>
                    <a:pt x="7822819" y="4433443"/>
                  </a:lnTo>
                  <a:lnTo>
                    <a:pt x="0" y="4433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821" r="-5821" b="1"/>
              </a:stretch>
            </a:blipFill>
          </p:spPr>
        </p:sp>
      </p:grpSp>
      <p:sp>
        <p:nvSpPr>
          <p:cNvPr id="2" name="Freeform 2"/>
          <p:cNvSpPr/>
          <p:nvPr/>
        </p:nvSpPr>
        <p:spPr>
          <a:xfrm>
            <a:off x="-2284699" y="1174741"/>
            <a:ext cx="17050286" cy="1203221"/>
          </a:xfrm>
          <a:custGeom>
            <a:avLst/>
            <a:gdLst/>
            <a:ahLst/>
            <a:cxnLst/>
            <a:rect l="l" t="t" r="r" b="b"/>
            <a:pathLst>
              <a:path w="17050286" h="1203221">
                <a:moveTo>
                  <a:pt x="0" y="0"/>
                </a:moveTo>
                <a:lnTo>
                  <a:pt x="17050286" y="0"/>
                </a:lnTo>
                <a:lnTo>
                  <a:pt x="17050286" y="1203221"/>
                </a:lnTo>
                <a:lnTo>
                  <a:pt x="0" y="1203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618857" y="591901"/>
            <a:ext cx="17050286" cy="1095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5"/>
              </a:lnSpc>
            </a:pP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Salvador-Ba: “Vi(n)das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desde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lá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: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produção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de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existências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,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saberes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</a:p>
          <a:p>
            <a:pPr algn="l">
              <a:lnSpc>
                <a:spcPts val="4195"/>
              </a:lnSpc>
            </a:pP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e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dispositivos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para a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produção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de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práticas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cuidadoras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”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B789B58-46D7-DE4C-77A7-2CF95EE469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0356">
            <a:off x="5661744" y="2683582"/>
            <a:ext cx="5596155" cy="4197116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EA35E29F-0D6B-E4E9-27A0-026E128341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79"/>
          <a:stretch/>
        </p:blipFill>
        <p:spPr>
          <a:xfrm rot="6073378">
            <a:off x="7198374" y="6952767"/>
            <a:ext cx="2818332" cy="3240893"/>
          </a:xfrm>
          <a:prstGeom prst="rect">
            <a:avLst/>
          </a:prstGeom>
        </p:spPr>
      </p:pic>
      <p:sp>
        <p:nvSpPr>
          <p:cNvPr id="66" name="CaixaDeTexto 65">
            <a:extLst>
              <a:ext uri="{FF2B5EF4-FFF2-40B4-BE49-F238E27FC236}">
                <a16:creationId xmlns:a16="http://schemas.microsoft.com/office/drawing/2014/main" id="{82893480-78C5-2A8E-4442-5063EA8D5730}"/>
              </a:ext>
            </a:extLst>
          </p:cNvPr>
          <p:cNvSpPr txBox="1"/>
          <p:nvPr/>
        </p:nvSpPr>
        <p:spPr>
          <a:xfrm rot="21031073">
            <a:off x="1205120" y="5180043"/>
            <a:ext cx="5138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0" i="0" u="none" strike="noStrike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Alata" panose="020B0604020202020204" charset="0"/>
              </a:rPr>
              <a:t>Oficina: Enraizamentos por meio do olhar: a fotografia como ferramenta de conexão com o território</a:t>
            </a:r>
            <a:endParaRPr lang="pt-BR" sz="1400" dirty="0">
              <a:highlight>
                <a:srgbClr val="FF00FF"/>
              </a:highlight>
            </a:endParaRP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1D761618-5A4B-EBE9-9189-75CEF2997FB5}"/>
              </a:ext>
            </a:extLst>
          </p:cNvPr>
          <p:cNvSpPr txBox="1"/>
          <p:nvPr/>
        </p:nvSpPr>
        <p:spPr>
          <a:xfrm rot="705406">
            <a:off x="3554999" y="7082815"/>
            <a:ext cx="1028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0" i="0" u="none" strike="noStrike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lata" panose="020B0604020202020204" charset="0"/>
              </a:rPr>
              <a:t>Oficina Biojoias</a:t>
            </a:r>
            <a:endParaRPr lang="pt-BR" sz="1800" dirty="0">
              <a:highlight>
                <a:srgbClr val="00FF00"/>
              </a:highlight>
            </a:endParaRPr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769C3A53-323E-445C-AE23-3C9D4218F4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696">
            <a:off x="3236279" y="5950331"/>
            <a:ext cx="3053670" cy="4071560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82F3F0DC-3FB4-518B-D29B-B43F0C356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038">
            <a:off x="584689" y="6025325"/>
            <a:ext cx="2991937" cy="3989249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B54109C0-92E8-D06F-CF65-ACC4536903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8785">
            <a:off x="10018253" y="5012816"/>
            <a:ext cx="3912836" cy="391283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8A35E67-6D79-01A8-7870-5DF7D40678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9">
            <a:off x="12954000" y="6122926"/>
            <a:ext cx="5067139" cy="4059003"/>
          </a:xfrm>
          <a:prstGeom prst="rect">
            <a:avLst/>
          </a:prstGeom>
        </p:spPr>
      </p:pic>
      <p:sp>
        <p:nvSpPr>
          <p:cNvPr id="76" name="CaixaDeTexto 75">
            <a:extLst>
              <a:ext uri="{FF2B5EF4-FFF2-40B4-BE49-F238E27FC236}">
                <a16:creationId xmlns:a16="http://schemas.microsoft.com/office/drawing/2014/main" id="{20E4D880-9DA0-63BC-EF51-77C68819F79F}"/>
              </a:ext>
            </a:extLst>
          </p:cNvPr>
          <p:cNvSpPr txBox="1"/>
          <p:nvPr/>
        </p:nvSpPr>
        <p:spPr>
          <a:xfrm>
            <a:off x="11200377" y="5811864"/>
            <a:ext cx="6700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highlight>
                  <a:srgbClr val="00FFFF"/>
                </a:highlight>
                <a:latin typeface="Alata" panose="020B0604020202020204" charset="0"/>
              </a:rPr>
              <a:t>Encontro de Mulheres </a:t>
            </a:r>
            <a:endParaRPr lang="pt-BR" sz="18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3393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4699" y="1174741"/>
            <a:ext cx="17050286" cy="1203221"/>
          </a:xfrm>
          <a:custGeom>
            <a:avLst/>
            <a:gdLst/>
            <a:ahLst/>
            <a:cxnLst/>
            <a:rect l="l" t="t" r="r" b="b"/>
            <a:pathLst>
              <a:path w="17050286" h="1203221">
                <a:moveTo>
                  <a:pt x="0" y="0"/>
                </a:moveTo>
                <a:lnTo>
                  <a:pt x="17050286" y="0"/>
                </a:lnTo>
                <a:lnTo>
                  <a:pt x="17050286" y="1203221"/>
                </a:lnTo>
                <a:lnTo>
                  <a:pt x="0" y="1203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46">
            <a:extLst>
              <a:ext uri="{FF2B5EF4-FFF2-40B4-BE49-F238E27FC236}">
                <a16:creationId xmlns:a16="http://schemas.microsoft.com/office/drawing/2014/main" id="{63F6F5A6-3BEB-FF14-D008-8AB4FCB1A5F8}"/>
              </a:ext>
            </a:extLst>
          </p:cNvPr>
          <p:cNvSpPr txBox="1"/>
          <p:nvPr/>
        </p:nvSpPr>
        <p:spPr>
          <a:xfrm>
            <a:off x="618857" y="626926"/>
            <a:ext cx="17050286" cy="1095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5"/>
              </a:lnSpc>
            </a:pP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Salvador-Ba: “Vi(n)das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desde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lá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: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produção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de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existências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,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saberes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</a:p>
          <a:p>
            <a:pPr algn="l">
              <a:lnSpc>
                <a:spcPts val="4195"/>
              </a:lnSpc>
            </a:pP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e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dispositivos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para a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produção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de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práticas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4559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cuidadoras</a:t>
            </a:r>
            <a:r>
              <a:rPr lang="en-US" sz="4559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”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52FE8DF-F976-AD5D-BF38-B4332B86C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68">
            <a:off x="6806031" y="5814739"/>
            <a:ext cx="3169954" cy="422660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02451B7-7AE8-1B3E-4A9A-471DFF444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6" b="16282"/>
          <a:stretch/>
        </p:blipFill>
        <p:spPr>
          <a:xfrm rot="21409204">
            <a:off x="451877" y="2100209"/>
            <a:ext cx="5784180" cy="548426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A00509B-C5AD-8AC1-2270-7B0056DDA5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932">
            <a:off x="10318634" y="5401692"/>
            <a:ext cx="3389162" cy="451888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4D886E3-5EB6-F8DB-803D-D0C0012FFA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6332">
            <a:off x="13404497" y="6422073"/>
            <a:ext cx="4663058" cy="349729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A67B94D-B058-5A34-6871-36E6C7DBBA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553">
            <a:off x="13804245" y="1717357"/>
            <a:ext cx="2928076" cy="412099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17CCEFB-01AA-C948-AD02-EF7EA2D398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788">
            <a:off x="6081187" y="2296990"/>
            <a:ext cx="3541108" cy="373329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0B2D1D9-5538-3E78-F5A3-C778F0F447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34832">
            <a:off x="1008819" y="6623992"/>
            <a:ext cx="5006158" cy="333960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66E886D-0363-026C-13DF-08211ED71E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019">
            <a:off x="10096320" y="2006806"/>
            <a:ext cx="3010564" cy="40140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4699" y="1174741"/>
            <a:ext cx="17050286" cy="1203221"/>
          </a:xfrm>
          <a:custGeom>
            <a:avLst/>
            <a:gdLst/>
            <a:ahLst/>
            <a:cxnLst/>
            <a:rect l="l" t="t" r="r" b="b"/>
            <a:pathLst>
              <a:path w="17050286" h="1203221">
                <a:moveTo>
                  <a:pt x="0" y="0"/>
                </a:moveTo>
                <a:lnTo>
                  <a:pt x="17050286" y="0"/>
                </a:lnTo>
                <a:lnTo>
                  <a:pt x="17050286" y="1203221"/>
                </a:lnTo>
                <a:lnTo>
                  <a:pt x="0" y="1203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6477000" y="1144662"/>
            <a:ext cx="17050286" cy="73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2"/>
              </a:lnSpc>
            </a:pPr>
            <a:r>
              <a:rPr lang="pt-BR" sz="4660" dirty="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Ressonâncias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53E0ECB-B367-C520-639F-711C55A4E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24" t="44604" r="23280" b="5395"/>
          <a:stretch/>
        </p:blipFill>
        <p:spPr>
          <a:xfrm>
            <a:off x="7872590" y="2350748"/>
            <a:ext cx="8204859" cy="703273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AEC8A29-9258-B226-36ED-04F31FAD4D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48613" t="44604" r="29816" b="5395"/>
          <a:stretch/>
        </p:blipFill>
        <p:spPr>
          <a:xfrm>
            <a:off x="3787840" y="1174741"/>
            <a:ext cx="5396612" cy="70327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4699" y="1174741"/>
            <a:ext cx="17050286" cy="1203221"/>
          </a:xfrm>
          <a:custGeom>
            <a:avLst/>
            <a:gdLst/>
            <a:ahLst/>
            <a:cxnLst/>
            <a:rect l="l" t="t" r="r" b="b"/>
            <a:pathLst>
              <a:path w="17050286" h="1203221">
                <a:moveTo>
                  <a:pt x="0" y="0"/>
                </a:moveTo>
                <a:lnTo>
                  <a:pt x="17050286" y="0"/>
                </a:lnTo>
                <a:lnTo>
                  <a:pt x="17050286" y="1203221"/>
                </a:lnTo>
                <a:lnTo>
                  <a:pt x="0" y="1203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342543"/>
            <a:ext cx="15780528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99"/>
              </a:lnSpc>
              <a:spcBef>
                <a:spcPct val="0"/>
              </a:spcBef>
            </a:pPr>
            <a:endParaRPr lang="pt-BR" sz="1800" b="0" u="none" strike="noStrike" baseline="0" dirty="0">
              <a:solidFill>
                <a:srgbClr val="000000"/>
              </a:solidFill>
              <a:latin typeface="League Spartan" panose="020B0604020202020204" charset="0"/>
            </a:endParaRPr>
          </a:p>
          <a:p>
            <a:pPr algn="just">
              <a:lnSpc>
                <a:spcPts val="1899"/>
              </a:lnSpc>
              <a:spcBef>
                <a:spcPct val="0"/>
              </a:spcBef>
            </a:pPr>
            <a:r>
              <a:rPr lang="pt-BR" dirty="0">
                <a:latin typeface="League Spartan" panose="020B0604020202020204" charset="0"/>
              </a:rPr>
              <a:t>EVARISTO, Conceição. Canção para ninar menino grande. 2. ed. Rio de Janeiro: Pallas, 2022.</a:t>
            </a:r>
            <a:endParaRPr lang="pt-BR" sz="1800" b="0" u="none" strike="noStrike" baseline="0" dirty="0">
              <a:solidFill>
                <a:srgbClr val="000000"/>
              </a:solidFill>
              <a:latin typeface="League Spartan" panose="020B0604020202020204" charset="0"/>
            </a:endParaRPr>
          </a:p>
          <a:p>
            <a:pPr algn="just">
              <a:lnSpc>
                <a:spcPts val="1899"/>
              </a:lnSpc>
              <a:spcBef>
                <a:spcPct val="0"/>
              </a:spcBef>
            </a:pPr>
            <a:endParaRPr lang="pt-BR" dirty="0">
              <a:solidFill>
                <a:srgbClr val="000000"/>
              </a:solidFill>
              <a:latin typeface="League Spartan" panose="020B0604020202020204" charset="0"/>
            </a:endParaRPr>
          </a:p>
          <a:p>
            <a:pPr algn="just">
              <a:lnSpc>
                <a:spcPts val="1899"/>
              </a:lnSpc>
              <a:spcBef>
                <a:spcPct val="0"/>
              </a:spcBef>
            </a:pPr>
            <a:r>
              <a:rPr lang="pt-BR" sz="1800" b="0" u="none" strike="noStrike" baseline="0" dirty="0">
                <a:solidFill>
                  <a:srgbClr val="000000"/>
                </a:solidFill>
                <a:latin typeface="League Spartan" panose="020B0604020202020204" charset="0"/>
              </a:rPr>
              <a:t>GERMANO, Josiane Moreira. </a:t>
            </a:r>
            <a:r>
              <a:rPr lang="pt-BR" sz="1800" b="1" u="none" strike="noStrike" baseline="0" dirty="0">
                <a:solidFill>
                  <a:srgbClr val="000000"/>
                </a:solidFill>
                <a:latin typeface="League Spartan" panose="020B0604020202020204" charset="0"/>
              </a:rPr>
              <a:t>Processo de trabalho do núcleo ampliado de saúde da família e atenção básica</a:t>
            </a:r>
            <a:r>
              <a:rPr lang="pt-BR" sz="1800" b="0" u="none" strike="noStrike" baseline="0" dirty="0">
                <a:solidFill>
                  <a:srgbClr val="000000"/>
                </a:solidFill>
                <a:latin typeface="League Spartan" panose="020B0604020202020204" charset="0"/>
              </a:rPr>
              <a:t>: </a:t>
            </a:r>
            <a:r>
              <a:rPr lang="pt-BR" sz="1800" b="0" u="none" strike="noStrike" baseline="0" dirty="0" err="1">
                <a:solidFill>
                  <a:srgbClr val="000000"/>
                </a:solidFill>
                <a:latin typeface="League Spartan" panose="020B0604020202020204" charset="0"/>
              </a:rPr>
              <a:t>des-caminhos</a:t>
            </a:r>
            <a:r>
              <a:rPr lang="pt-BR" sz="1800" b="0" u="none" strike="noStrike" baseline="0" dirty="0">
                <a:solidFill>
                  <a:srgbClr val="000000"/>
                </a:solidFill>
                <a:latin typeface="League Spartan" panose="020B0604020202020204" charset="0"/>
              </a:rPr>
              <a:t>, possibilidades e produções. Dissertação. Mestrado em Enfermagem e Saúde, Universidade Estadual do Sudoeste da Bahia, Jequié –Bahia, 2019.</a:t>
            </a:r>
          </a:p>
          <a:p>
            <a:pPr algn="just">
              <a:lnSpc>
                <a:spcPts val="1899"/>
              </a:lnSpc>
              <a:spcBef>
                <a:spcPct val="0"/>
              </a:spcBef>
            </a:pPr>
            <a:endParaRPr lang="pt-BR" dirty="0">
              <a:solidFill>
                <a:srgbClr val="000000"/>
              </a:solidFill>
              <a:latin typeface="Arial" panose="020B0604020202020204" pitchFamily="34" charset="0"/>
              <a:ea typeface="League Spartan"/>
              <a:cs typeface="League Spartan"/>
              <a:sym typeface="League Spartan"/>
            </a:endParaRPr>
          </a:p>
          <a:p>
            <a:pPr algn="just">
              <a:lnSpc>
                <a:spcPts val="1899"/>
              </a:lnSpc>
              <a:spcBef>
                <a:spcPct val="0"/>
              </a:spcBef>
            </a:pPr>
            <a:endParaRPr lang="en-US" sz="1437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6496644" y="1995692"/>
            <a:ext cx="17050286" cy="73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2"/>
              </a:lnSpc>
            </a:pPr>
            <a:r>
              <a:rPr lang="en-US" sz="466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Referências</a:t>
            </a:r>
          </a:p>
        </p:txBody>
      </p:sp>
    </p:spTree>
    <p:extLst>
      <p:ext uri="{BB962C8B-B14F-4D97-AF65-F5344CB8AC3E}">
        <p14:creationId xmlns:p14="http://schemas.microsoft.com/office/powerpoint/2010/main" val="956496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695</Words>
  <Application>Microsoft Office PowerPoint</Application>
  <PresentationFormat>Personalizar</PresentationFormat>
  <Paragraphs>34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Alata</vt:lpstr>
      <vt:lpstr>League Spartan</vt:lpstr>
      <vt:lpstr>Arial</vt:lpstr>
      <vt:lpstr>Calibri</vt:lpstr>
      <vt:lpstr>Chewy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CARTOGRAFIAS DE ENCONTROS E CONFLUÊNCIAS COM MULHERES PRETAS NAS CIDADES DE SÃO PAULO E SALVADOR: ACERCA DA PRODUÇÃO DE MODOS DE EXISTIR-CUIDAR-PERSISTIR NAS MARGENS</dc:title>
  <dc:creator>User</dc:creator>
  <cp:lastModifiedBy>User</cp:lastModifiedBy>
  <cp:revision>70</cp:revision>
  <dcterms:created xsi:type="dcterms:W3CDTF">2006-08-16T00:00:00Z</dcterms:created>
  <dcterms:modified xsi:type="dcterms:W3CDTF">2025-09-29T21:05:47Z</dcterms:modified>
  <dc:identifier>DAGY55JzrS4</dc:identifier>
</cp:coreProperties>
</file>