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png" ContentType="image/png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7569200" cy="10693400"/>
  <p:notesSz cx="7569200" cy="106934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690" y="3314954"/>
            <a:ext cx="6433820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5380" y="5988304"/>
            <a:ext cx="529844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460" y="2459482"/>
            <a:ext cx="329260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8138" y="2459482"/>
            <a:ext cx="329260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460" y="427736"/>
            <a:ext cx="6812280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460" y="2459482"/>
            <a:ext cx="681228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3528" y="9944862"/>
            <a:ext cx="242214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460" y="9944862"/>
            <a:ext cx="1740916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9824" y="9944862"/>
            <a:ext cx="1740916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mailto:eduardopsicologia@gmail.com" TargetMode="External"/><Relationship Id="rId3" Type="http://schemas.openxmlformats.org/officeDocument/2006/relationships/hyperlink" Target="mailto:arthurm96@alu.ufc.br" TargetMode="External"/><Relationship Id="rId4" Type="http://schemas.openxmlformats.org/officeDocument/2006/relationships/hyperlink" Target="https://conexoes360.com.br/" TargetMode="External"/><Relationship Id="rId5" Type="http://schemas.openxmlformats.org/officeDocument/2006/relationships/image" Target="../media/image1.jpg"/><Relationship Id="rId6" Type="http://schemas.openxmlformats.org/officeDocument/2006/relationships/image" Target="../media/image2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conexoes360.com.br/" TargetMode="External"/><Relationship Id="rId3" Type="http://schemas.openxmlformats.org/officeDocument/2006/relationships/image" Target="../media/image3.jpg"/><Relationship Id="rId4" Type="http://schemas.openxmlformats.org/officeDocument/2006/relationships/image" Target="../media/image2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conexoes360.com.br/" TargetMode="External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conexoes360.com.br/" TargetMode="External"/><Relationship Id="rId3" Type="http://schemas.openxmlformats.org/officeDocument/2006/relationships/image" Target="../media/image3.jpg"/><Relationship Id="rId4" Type="http://schemas.openxmlformats.org/officeDocument/2006/relationships/image" Target="../media/image2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conexoes360.com.br/" TargetMode="External"/><Relationship Id="rId3" Type="http://schemas.openxmlformats.org/officeDocument/2006/relationships/image" Target="../media/image1.jpg"/><Relationship Id="rId4" Type="http://schemas.openxmlformats.org/officeDocument/2006/relationships/image" Target="../media/image4.png"/><Relationship Id="rId5" Type="http://schemas.openxmlformats.org/officeDocument/2006/relationships/image" Target="../media/image2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conexoes360.com.br/" TargetMode="External"/><Relationship Id="rId3" Type="http://schemas.openxmlformats.org/officeDocument/2006/relationships/image" Target="../media/image3.jpg"/><Relationship Id="rId4" Type="http://schemas.openxmlformats.org/officeDocument/2006/relationships/image" Target="../media/image2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ibpj.org/issues/IBPJ-Volume-22-Number-1-2023.pdf" TargetMode="External"/><Relationship Id="rId3" Type="http://schemas.openxmlformats.org/officeDocument/2006/relationships/hyperlink" Target="https://www.centroreichiano.com.br/artigos/Anais-2009/CARDOZO-Maria-Salete-Reich-Reik.pdf" TargetMode="External"/><Relationship Id="rId4" Type="http://schemas.openxmlformats.org/officeDocument/2006/relationships/hyperlink" Target="https://pmc.ncbi.nlm.nih.gov/articles/PMC11088458/" TargetMode="External"/><Relationship Id="rId5" Type="http://schemas.openxmlformats.org/officeDocument/2006/relationships/hyperlink" Target="https://doi.org/10.1002/14651858.CD006833" TargetMode="External"/><Relationship Id="rId6" Type="http://schemas.openxmlformats.org/officeDocument/2006/relationships/hyperlink" Target="https://psycnet.apa.org/doi/10.1111/j.1744-6163.2005.00035.x" TargetMode="External"/><Relationship Id="rId7" Type="http://schemas.openxmlformats.org/officeDocument/2006/relationships/hyperlink" Target="https://conexoes360.com.br/" TargetMode="External"/><Relationship Id="rId8" Type="http://schemas.openxmlformats.org/officeDocument/2006/relationships/image" Target="../media/image1.jpg"/><Relationship Id="rId9" Type="http://schemas.openxmlformats.org/officeDocument/2006/relationships/image" Target="../media/image2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doi.org/10.22533/at.ed.57621080719" TargetMode="External"/><Relationship Id="rId3" Type="http://schemas.openxmlformats.org/officeDocument/2006/relationships/hyperlink" Target="https://centroreichiano.com.br/artigos/Artigos/Orgonomia-Luiz-guilherme-santangelo-e-Jose-henrique-volpi-min.pdf#%3A~%3Atext%3DMas%20isso%20tamb%C3%A9m%20%C3%A9%20motivo%20de%20nos%2Ca%20partir%20da%20energia%20vital%20%E2%80%93%20orgone" TargetMode="External"/><Relationship Id="rId4" Type="http://schemas.openxmlformats.org/officeDocument/2006/relationships/hyperlink" Target="https://www.centroreichiano.com.br/artigos/Anais_2016/2016_pdf/169%20-%20176%20-%20Jose_Henrique_Volpi_e_Sandra_Infinitos_tons.pdf" TargetMode="External"/><Relationship Id="rId5" Type="http://schemas.openxmlformats.org/officeDocument/2006/relationships/hyperlink" Target="https://conexoes360.com.br/" TargetMode="External"/><Relationship Id="rId6" Type="http://schemas.openxmlformats.org/officeDocument/2006/relationships/image" Target="../media/image3.jpg"/><Relationship Id="rId7" Type="http://schemas.openxmlformats.org/officeDocument/2006/relationships/image" Target="../media/image2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16635" y="2090611"/>
            <a:ext cx="5512435" cy="59016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51130" marR="128905">
              <a:lnSpc>
                <a:spcPct val="108800"/>
              </a:lnSpc>
              <a:spcBef>
                <a:spcPts val="100"/>
              </a:spcBef>
            </a:pPr>
            <a:r>
              <a:rPr dirty="0" sz="1200" b="1">
                <a:latin typeface="Times New Roman"/>
                <a:cs typeface="Times New Roman"/>
              </a:rPr>
              <a:t>REIKI</a:t>
            </a:r>
            <a:r>
              <a:rPr dirty="0" sz="1200" spc="-1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E</a:t>
            </a:r>
            <a:r>
              <a:rPr dirty="0" sz="1200" spc="-1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RESPIRAÇÃO</a:t>
            </a:r>
            <a:r>
              <a:rPr dirty="0" sz="1200" spc="-1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COMO</a:t>
            </a:r>
            <a:r>
              <a:rPr dirty="0" sz="1200" spc="-1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ALQUIMIA</a:t>
            </a:r>
            <a:r>
              <a:rPr dirty="0" sz="1200" spc="-1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DO</a:t>
            </a:r>
            <a:r>
              <a:rPr dirty="0" sz="1200" spc="-1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BEM-</a:t>
            </a:r>
            <a:r>
              <a:rPr dirty="0" sz="1200" spc="-10" b="1">
                <a:latin typeface="Times New Roman"/>
                <a:cs typeface="Times New Roman"/>
              </a:rPr>
              <a:t>ESTAR: </a:t>
            </a:r>
            <a:r>
              <a:rPr dirty="0" sz="1200" b="1">
                <a:latin typeface="Times New Roman"/>
                <a:cs typeface="Times New Roman"/>
              </a:rPr>
              <a:t>UM</a:t>
            </a:r>
            <a:r>
              <a:rPr dirty="0" sz="1200" spc="-10" b="1">
                <a:latin typeface="Times New Roman"/>
                <a:cs typeface="Times New Roman"/>
              </a:rPr>
              <a:t> RELATO </a:t>
            </a:r>
            <a:r>
              <a:rPr dirty="0" sz="1200" b="1">
                <a:latin typeface="Times New Roman"/>
                <a:cs typeface="Times New Roman"/>
              </a:rPr>
              <a:t>DE EXPERIÊNCIA DE UMA EXTENSÃO </a:t>
            </a:r>
            <a:r>
              <a:rPr dirty="0" sz="1200" spc="-10" b="1">
                <a:latin typeface="Times New Roman"/>
                <a:cs typeface="Times New Roman"/>
              </a:rPr>
              <a:t>UNIVERSITÁRIA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60"/>
              </a:spcBef>
            </a:pPr>
            <a:endParaRPr sz="1200">
              <a:latin typeface="Times New Roman"/>
              <a:cs typeface="Times New Roman"/>
            </a:endParaRPr>
          </a:p>
          <a:p>
            <a:pPr algn="ctr" marL="52069">
              <a:lnSpc>
                <a:spcPts val="1415"/>
              </a:lnSpc>
            </a:pPr>
            <a:r>
              <a:rPr dirty="0" sz="1200">
                <a:latin typeface="Times New Roman"/>
                <a:cs typeface="Times New Roman"/>
              </a:rPr>
              <a:t>EDUARDO MENDES </a:t>
            </a:r>
            <a:r>
              <a:rPr dirty="0" sz="1200" spc="-10">
                <a:latin typeface="Times New Roman"/>
                <a:cs typeface="Times New Roman"/>
              </a:rPr>
              <a:t>MEDEIROS</a:t>
            </a:r>
            <a:r>
              <a:rPr dirty="0" baseline="34722" sz="600" spc="-15">
                <a:latin typeface="Times New Roman"/>
                <a:cs typeface="Times New Roman"/>
              </a:rPr>
              <a:t>1</a:t>
            </a:r>
            <a:endParaRPr baseline="34722" sz="600">
              <a:latin typeface="Times New Roman"/>
              <a:cs typeface="Times New Roman"/>
            </a:endParaRPr>
          </a:p>
          <a:p>
            <a:pPr algn="ctr" marL="13970">
              <a:lnSpc>
                <a:spcPts val="1265"/>
              </a:lnSpc>
            </a:pPr>
            <a:r>
              <a:rPr dirty="0" sz="1100" spc="-20">
                <a:latin typeface="Times New Roman"/>
                <a:cs typeface="Times New Roman"/>
              </a:rPr>
              <a:t>ARTHUR</a:t>
            </a:r>
            <a:r>
              <a:rPr dirty="0" sz="1100" spc="-3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MICHELL</a:t>
            </a:r>
            <a:r>
              <a:rPr dirty="0" sz="1100" spc="-3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ANTHONY</a:t>
            </a:r>
            <a:r>
              <a:rPr dirty="0" sz="1100" spc="-2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MOREIRA</a:t>
            </a:r>
            <a:r>
              <a:rPr dirty="0" sz="1100" spc="-30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Times New Roman"/>
                <a:cs typeface="Times New Roman"/>
              </a:rPr>
              <a:t>ALVES </a:t>
            </a:r>
            <a:r>
              <a:rPr dirty="0" sz="1100">
                <a:latin typeface="Times New Roman"/>
                <a:cs typeface="Times New Roman"/>
              </a:rPr>
              <a:t>DE</a:t>
            </a:r>
            <a:r>
              <a:rPr dirty="0" sz="1100" spc="-30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</a:rPr>
              <a:t>MORAIS</a:t>
            </a:r>
            <a:r>
              <a:rPr dirty="0" baseline="39682" sz="525" spc="-15">
                <a:latin typeface="Times New Roman"/>
                <a:cs typeface="Times New Roman"/>
              </a:rPr>
              <a:t>2</a:t>
            </a:r>
            <a:endParaRPr baseline="39682" sz="525">
              <a:latin typeface="Times New Roman"/>
              <a:cs typeface="Times New Roman"/>
            </a:endParaRPr>
          </a:p>
          <a:p>
            <a:pPr algn="ctr" marL="13970">
              <a:lnSpc>
                <a:spcPts val="1265"/>
              </a:lnSpc>
            </a:pPr>
            <a:r>
              <a:rPr dirty="0" baseline="34722" sz="600" spc="-15">
                <a:latin typeface="Times New Roman"/>
                <a:cs typeface="Times New Roman"/>
              </a:rPr>
              <a:t>1</a:t>
            </a:r>
            <a:r>
              <a:rPr dirty="0" sz="1100" spc="-10">
                <a:latin typeface="Times New Roman"/>
                <a:cs typeface="Times New Roman"/>
              </a:rPr>
              <a:t>Universidade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Federal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do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Ceará,</a:t>
            </a:r>
            <a:r>
              <a:rPr dirty="0" sz="1100" spc="-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  <a:hlinkClick r:id="rId2"/>
              </a:rPr>
              <a:t>eduardopsicologia@gmail.com</a:t>
            </a:r>
            <a:endParaRPr sz="1100">
              <a:latin typeface="Times New Roman"/>
              <a:cs typeface="Times New Roman"/>
            </a:endParaRPr>
          </a:p>
          <a:p>
            <a:pPr algn="ctr" marL="13970">
              <a:lnSpc>
                <a:spcPts val="1290"/>
              </a:lnSpc>
            </a:pPr>
            <a:r>
              <a:rPr dirty="0" baseline="34188" sz="975">
                <a:latin typeface="Times New Roman"/>
                <a:cs typeface="Times New Roman"/>
              </a:rPr>
              <a:t>2</a:t>
            </a:r>
            <a:r>
              <a:rPr dirty="0" sz="1100">
                <a:latin typeface="Times New Roman"/>
                <a:cs typeface="Times New Roman"/>
              </a:rPr>
              <a:t>Universidade</a:t>
            </a:r>
            <a:r>
              <a:rPr dirty="0" sz="1100" spc="-3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Federal</a:t>
            </a:r>
            <a:r>
              <a:rPr dirty="0" sz="1100" spc="-3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do</a:t>
            </a:r>
            <a:r>
              <a:rPr dirty="0" sz="1100" spc="-35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Ceará,</a:t>
            </a:r>
            <a:r>
              <a:rPr dirty="0" sz="1100" spc="-35">
                <a:latin typeface="Times New Roman"/>
                <a:cs typeface="Times New Roman"/>
              </a:rPr>
              <a:t> </a:t>
            </a:r>
            <a:r>
              <a:rPr dirty="0" sz="1100" spc="-10">
                <a:latin typeface="Times New Roman"/>
                <a:cs typeface="Times New Roman"/>
                <a:hlinkClick r:id="rId3"/>
              </a:rPr>
              <a:t>arthurm96@alu.ufc.br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55"/>
              </a:spcBef>
            </a:pPr>
            <a:endParaRPr sz="110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</a:pPr>
            <a:r>
              <a:rPr dirty="0" sz="1200" spc="-10" b="1">
                <a:latin typeface="Times New Roman"/>
                <a:cs typeface="Times New Roman"/>
              </a:rPr>
              <a:t>Introdução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9"/>
              </a:spcBef>
            </a:pPr>
            <a:endParaRPr sz="1200">
              <a:latin typeface="Times New Roman"/>
              <a:cs typeface="Times New Roman"/>
            </a:endParaRPr>
          </a:p>
          <a:p>
            <a:pPr algn="just" marL="63500" marR="43815" indent="457200">
              <a:lnSpc>
                <a:spcPct val="143700"/>
              </a:lnSpc>
            </a:pPr>
            <a:r>
              <a:rPr dirty="0" sz="1200">
                <a:latin typeface="Times New Roman"/>
                <a:cs typeface="Times New Roman"/>
              </a:rPr>
              <a:t>O</a:t>
            </a:r>
            <a:r>
              <a:rPr dirty="0" sz="1200" spc="4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Reiki</a:t>
            </a:r>
            <a:r>
              <a:rPr dirty="0" sz="1200" spc="4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é</a:t>
            </a:r>
            <a:r>
              <a:rPr dirty="0" sz="1200" spc="4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uma</a:t>
            </a:r>
            <a:r>
              <a:rPr dirty="0" sz="1200" spc="4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ferramenta</a:t>
            </a:r>
            <a:r>
              <a:rPr dirty="0" sz="1200" spc="4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terapêutica</a:t>
            </a:r>
            <a:r>
              <a:rPr dirty="0" sz="1200" spc="3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</a:t>
            </a:r>
            <a:r>
              <a:rPr dirty="0" sz="1200" spc="3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imposição</a:t>
            </a:r>
            <a:r>
              <a:rPr dirty="0" sz="1200" spc="3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</a:t>
            </a:r>
            <a:r>
              <a:rPr dirty="0" sz="1200" spc="3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mãos</a:t>
            </a:r>
            <a:r>
              <a:rPr dirty="0" sz="1200" spc="3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oriunda</a:t>
            </a:r>
            <a:r>
              <a:rPr dirty="0" sz="1200" spc="35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da </a:t>
            </a:r>
            <a:r>
              <a:rPr dirty="0" sz="1200">
                <a:latin typeface="Times New Roman"/>
                <a:cs typeface="Times New Roman"/>
              </a:rPr>
              <a:t>medicina</a:t>
            </a:r>
            <a:r>
              <a:rPr dirty="0" sz="1200" spc="2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oriental</a:t>
            </a:r>
            <a:r>
              <a:rPr dirty="0" sz="1200" spc="2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que</a:t>
            </a:r>
            <a:r>
              <a:rPr dirty="0" sz="1200" spc="2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utiliza</a:t>
            </a:r>
            <a:r>
              <a:rPr dirty="0" sz="1200" spc="2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símbolos</a:t>
            </a:r>
            <a:r>
              <a:rPr dirty="0" sz="1200" spc="2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para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captar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energia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vital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que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atualmente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 spc="-50">
                <a:latin typeface="Times New Roman"/>
                <a:cs typeface="Times New Roman"/>
              </a:rPr>
              <a:t>é </a:t>
            </a:r>
            <a:r>
              <a:rPr dirty="0" sz="1200">
                <a:latin typeface="Times New Roman"/>
                <a:cs typeface="Times New Roman"/>
              </a:rPr>
              <a:t>definida</a:t>
            </a:r>
            <a:r>
              <a:rPr dirty="0" sz="1200" spc="2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como</a:t>
            </a:r>
            <a:r>
              <a:rPr dirty="0" sz="1200" spc="2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uma</a:t>
            </a:r>
            <a:r>
              <a:rPr dirty="0" sz="1200" spc="2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Prática</a:t>
            </a:r>
            <a:r>
              <a:rPr dirty="0" sz="1200" spc="2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Integrativa</a:t>
            </a:r>
            <a:r>
              <a:rPr dirty="0" sz="1200" spc="2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2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Complementar</a:t>
            </a:r>
            <a:r>
              <a:rPr dirty="0" sz="1200" spc="2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em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Saúde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(PICS).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Estudos </a:t>
            </a:r>
            <a:r>
              <a:rPr dirty="0" sz="1200">
                <a:latin typeface="Times New Roman"/>
                <a:cs typeface="Times New Roman"/>
              </a:rPr>
              <a:t>demonstram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que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Reiki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apresenta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melhor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efeito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quando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é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aplicado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no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mínimo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três </a:t>
            </a:r>
            <a:r>
              <a:rPr dirty="0" sz="1200">
                <a:latin typeface="Times New Roman"/>
                <a:cs typeface="Times New Roman"/>
              </a:rPr>
              <a:t>vezes</a:t>
            </a:r>
            <a:r>
              <a:rPr dirty="0" sz="1200" spc="1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no</a:t>
            </a:r>
            <a:r>
              <a:rPr dirty="0" sz="1200" spc="1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receptor,</a:t>
            </a:r>
            <a:r>
              <a:rPr dirty="0" sz="1200" spc="1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uma</a:t>
            </a:r>
            <a:r>
              <a:rPr dirty="0" sz="1200" spc="1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aplicação</a:t>
            </a:r>
            <a:r>
              <a:rPr dirty="0" sz="1200" spc="1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pode</a:t>
            </a:r>
            <a:r>
              <a:rPr dirty="0" sz="1200" spc="1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provocar</a:t>
            </a:r>
            <a:r>
              <a:rPr dirty="0" sz="1200" spc="1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efeitos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psicossomáticos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ao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inserir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 spc="-50">
                <a:latin typeface="Times New Roman"/>
                <a:cs typeface="Times New Roman"/>
              </a:rPr>
              <a:t>a </a:t>
            </a:r>
            <a:r>
              <a:rPr dirty="0" sz="1200">
                <a:latin typeface="Times New Roman"/>
                <a:cs typeface="Times New Roman"/>
              </a:rPr>
              <a:t>técnica</a:t>
            </a:r>
            <a:r>
              <a:rPr dirty="0" sz="1200" spc="3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da</a:t>
            </a:r>
            <a:r>
              <a:rPr dirty="0" sz="1200" spc="2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respiração</a:t>
            </a:r>
            <a:r>
              <a:rPr dirty="0" sz="1200" spc="2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diafragmática</a:t>
            </a:r>
            <a:r>
              <a:rPr dirty="0" sz="1200" spc="2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junto</a:t>
            </a:r>
            <a:r>
              <a:rPr dirty="0" sz="1200" spc="2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com</a:t>
            </a:r>
            <a:r>
              <a:rPr dirty="0" sz="1200" spc="2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</a:t>
            </a:r>
            <a:r>
              <a:rPr dirty="0" sz="1200" spc="2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procedimento</a:t>
            </a:r>
            <a:r>
              <a:rPr dirty="0" sz="1200" spc="2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(CARDOZO,</a:t>
            </a:r>
            <a:r>
              <a:rPr dirty="0" sz="1200" spc="27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2009; </a:t>
            </a:r>
            <a:r>
              <a:rPr dirty="0" sz="1200" spc="-20">
                <a:latin typeface="Times New Roman"/>
                <a:cs typeface="Times New Roman"/>
              </a:rPr>
              <a:t>LATORRE,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2005).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0"/>
              </a:spcBef>
            </a:pPr>
            <a:endParaRPr sz="120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</a:pPr>
            <a:r>
              <a:rPr dirty="0" sz="1200" spc="-10" b="1">
                <a:latin typeface="Times New Roman"/>
                <a:cs typeface="Times New Roman"/>
              </a:rPr>
              <a:t>Objetivo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9"/>
              </a:spcBef>
            </a:pPr>
            <a:endParaRPr sz="1200">
              <a:latin typeface="Times New Roman"/>
              <a:cs typeface="Times New Roman"/>
            </a:endParaRPr>
          </a:p>
          <a:p>
            <a:pPr algn="just" marL="62865" marR="43815">
              <a:lnSpc>
                <a:spcPct val="143700"/>
              </a:lnSpc>
            </a:pPr>
            <a:r>
              <a:rPr dirty="0" sz="1200">
                <a:latin typeface="Times New Roman"/>
                <a:cs typeface="Times New Roman"/>
              </a:rPr>
              <a:t>Relatar</a:t>
            </a:r>
            <a:r>
              <a:rPr dirty="0" sz="1200" spc="2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2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experiência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uma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ação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desenvolvida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no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projeto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extensão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Bem-Estar, </a:t>
            </a:r>
            <a:r>
              <a:rPr dirty="0" sz="1200">
                <a:latin typeface="Times New Roman"/>
                <a:cs typeface="Times New Roman"/>
              </a:rPr>
              <a:t>avaliando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os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efeitos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percebidos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uma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intervenção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combinada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Reiki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técnicas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de </a:t>
            </a:r>
            <a:r>
              <a:rPr dirty="0" sz="1200">
                <a:latin typeface="Times New Roman"/>
                <a:cs typeface="Times New Roman"/>
              </a:rPr>
              <a:t>respiração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da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Psicologia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corporal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reichiana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no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bem-</a:t>
            </a:r>
            <a:r>
              <a:rPr dirty="0" sz="1200">
                <a:latin typeface="Times New Roman"/>
                <a:cs typeface="Times New Roman"/>
              </a:rPr>
              <a:t>estar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participantes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moradores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de </a:t>
            </a:r>
            <a:r>
              <a:rPr dirty="0" sz="1200">
                <a:latin typeface="Times New Roman"/>
                <a:cs typeface="Times New Roman"/>
              </a:rPr>
              <a:t>uma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zona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rural.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067435" y="8461922"/>
            <a:ext cx="8382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Times New Roman"/>
                <a:cs typeface="Times New Roman"/>
              </a:rPr>
              <a:t>Metodologia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067435" y="9926332"/>
            <a:ext cx="1540510" cy="331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304800">
              <a:lnSpc>
                <a:spcPct val="100000"/>
              </a:lnSpc>
              <a:spcBef>
                <a:spcPts val="100"/>
              </a:spcBef>
            </a:pPr>
            <a:r>
              <a:rPr dirty="0" sz="1000" i="1">
                <a:latin typeface="Times New Roman"/>
                <a:cs typeface="Times New Roman"/>
              </a:rPr>
              <a:t>Instituto</a:t>
            </a:r>
            <a:r>
              <a:rPr dirty="0" sz="1000" spc="-15" i="1">
                <a:latin typeface="Times New Roman"/>
                <a:cs typeface="Times New Roman"/>
              </a:rPr>
              <a:t> </a:t>
            </a:r>
            <a:r>
              <a:rPr dirty="0" sz="1000" spc="-10" i="1">
                <a:latin typeface="Times New Roman"/>
                <a:cs typeface="Times New Roman"/>
              </a:rPr>
              <a:t>Conexões</a:t>
            </a:r>
            <a:r>
              <a:rPr dirty="0" sz="1000" spc="-15" i="1">
                <a:latin typeface="Times New Roman"/>
                <a:cs typeface="Times New Roman"/>
              </a:rPr>
              <a:t> </a:t>
            </a:r>
            <a:r>
              <a:rPr dirty="0" sz="1000" spc="-20" i="1">
                <a:latin typeface="Times New Roman"/>
                <a:cs typeface="Times New Roman"/>
              </a:rPr>
              <a:t>360º </a:t>
            </a:r>
            <a:r>
              <a:rPr dirty="0" u="sng" sz="1000" spc="-10" i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4"/>
              </a:rPr>
              <a:t>https://conexoes360.com.br/</a:t>
            </a:r>
            <a:endParaRPr sz="1000">
              <a:latin typeface="Times New Roman"/>
              <a:cs typeface="Times New Roman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859" y="19050"/>
            <a:ext cx="7539990" cy="1905000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99185" y="9742182"/>
            <a:ext cx="266700" cy="30912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67435" y="1741866"/>
            <a:ext cx="5425440" cy="77330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8255" indent="457200">
              <a:lnSpc>
                <a:spcPct val="1437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Desenho</a:t>
            </a:r>
            <a:r>
              <a:rPr dirty="0" sz="1200" spc="17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do</a:t>
            </a:r>
            <a:r>
              <a:rPr dirty="0" sz="1200" spc="17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Estudo:</a:t>
            </a:r>
            <a:r>
              <a:rPr dirty="0" sz="1200" spc="17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Relato</a:t>
            </a:r>
            <a:r>
              <a:rPr dirty="0" sz="1200" spc="13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de</a:t>
            </a:r>
            <a:r>
              <a:rPr dirty="0" sz="1200" spc="13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experiência,</a:t>
            </a:r>
            <a:r>
              <a:rPr dirty="0" sz="1200" spc="13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estudo</a:t>
            </a:r>
            <a:r>
              <a:rPr dirty="0" sz="1200" spc="13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descritivo</a:t>
            </a:r>
            <a:r>
              <a:rPr dirty="0" sz="1200" spc="13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de</a:t>
            </a:r>
            <a:r>
              <a:rPr dirty="0" sz="1200" spc="135">
                <a:latin typeface="Times New Roman"/>
                <a:cs typeface="Times New Roman"/>
              </a:rPr>
              <a:t>  </a:t>
            </a:r>
            <a:r>
              <a:rPr dirty="0" sz="1200" spc="-10">
                <a:latin typeface="Times New Roman"/>
                <a:cs typeface="Times New Roman"/>
              </a:rPr>
              <a:t>corte </a:t>
            </a:r>
            <a:r>
              <a:rPr dirty="0" sz="1200">
                <a:latin typeface="Times New Roman"/>
                <a:cs typeface="Times New Roman"/>
              </a:rPr>
              <a:t>transversal.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Local: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O.N.G.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Gaia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Sertão,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zona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rural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Crateús.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projeto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contou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com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 spc="-50">
                <a:latin typeface="Times New Roman"/>
                <a:cs typeface="Times New Roman"/>
              </a:rPr>
              <a:t>a </a:t>
            </a:r>
            <a:r>
              <a:rPr dirty="0" sz="1200">
                <a:latin typeface="Times New Roman"/>
                <a:cs typeface="Times New Roman"/>
              </a:rPr>
              <a:t>participação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100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integrantes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da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comunidade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local,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em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geral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camponeses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moradores </a:t>
            </a:r>
            <a:r>
              <a:rPr dirty="0" sz="1200">
                <a:latin typeface="Times New Roman"/>
                <a:cs typeface="Times New Roman"/>
              </a:rPr>
              <a:t>de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Pastos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bons,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na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zona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rural,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aos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quais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foram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oferecidas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28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intervenções,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consistindo </a:t>
            </a:r>
            <a:r>
              <a:rPr dirty="0" sz="1200">
                <a:latin typeface="Times New Roman"/>
                <a:cs typeface="Times New Roman"/>
              </a:rPr>
              <a:t>em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aulas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presenciais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60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minutos,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realizadas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semanalmente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no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período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Janeiro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 spc="-50">
                <a:latin typeface="Times New Roman"/>
                <a:cs typeface="Times New Roman"/>
              </a:rPr>
              <a:t>a </a:t>
            </a:r>
            <a:r>
              <a:rPr dirty="0" sz="1200">
                <a:latin typeface="Times New Roman"/>
                <a:cs typeface="Times New Roman"/>
              </a:rPr>
              <a:t>Outubro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2025,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ambos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os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sexos.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Trata-</a:t>
            </a:r>
            <a:r>
              <a:rPr dirty="0" sz="1200">
                <a:latin typeface="Times New Roman"/>
                <a:cs typeface="Times New Roman"/>
              </a:rPr>
              <a:t>se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uma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amostra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conveniência.</a:t>
            </a:r>
            <a:endParaRPr sz="1200">
              <a:latin typeface="Times New Roman"/>
              <a:cs typeface="Times New Roman"/>
            </a:endParaRPr>
          </a:p>
          <a:p>
            <a:pPr algn="just" marL="12700" marR="5715">
              <a:lnSpc>
                <a:spcPct val="143700"/>
              </a:lnSpc>
            </a:pPr>
            <a:r>
              <a:rPr dirty="0" sz="1200">
                <a:latin typeface="Times New Roman"/>
                <a:cs typeface="Times New Roman"/>
              </a:rPr>
              <a:t>Intervenção:</a:t>
            </a:r>
            <a:r>
              <a:rPr dirty="0" sz="1200" spc="48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Foram</a:t>
            </a:r>
            <a:r>
              <a:rPr dirty="0" sz="1200" spc="4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realizadas</a:t>
            </a:r>
            <a:r>
              <a:rPr dirty="0" sz="1200" spc="4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sessões</a:t>
            </a:r>
            <a:r>
              <a:rPr dirty="0" sz="1200" spc="4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presenciais</a:t>
            </a:r>
            <a:r>
              <a:rPr dirty="0" sz="1200" spc="4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semanais,</a:t>
            </a:r>
            <a:r>
              <a:rPr dirty="0" sz="1200" spc="4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com</a:t>
            </a:r>
            <a:r>
              <a:rPr dirty="0" sz="1200" spc="409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duração</a:t>
            </a:r>
            <a:r>
              <a:rPr dirty="0" sz="1200" spc="4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</a:t>
            </a:r>
            <a:r>
              <a:rPr dirty="0" sz="1200" spc="41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60 </a:t>
            </a:r>
            <a:r>
              <a:rPr dirty="0" sz="1200">
                <a:latin typeface="Times New Roman"/>
                <a:cs typeface="Times New Roman"/>
              </a:rPr>
              <a:t>minutos,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conduzidas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por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terapeutas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holísticos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com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presença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do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bolsista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do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projeto.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 spc="-50">
                <a:latin typeface="Times New Roman"/>
                <a:cs typeface="Times New Roman"/>
              </a:rPr>
              <a:t>A </a:t>
            </a:r>
            <a:r>
              <a:rPr dirty="0" sz="1200">
                <a:latin typeface="Times New Roman"/>
                <a:cs typeface="Times New Roman"/>
              </a:rPr>
              <a:t>prática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integrou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aplicação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Reiki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com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técnicas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respiração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da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terapia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corporal </a:t>
            </a:r>
            <a:r>
              <a:rPr dirty="0" sz="1200">
                <a:latin typeface="Times New Roman"/>
                <a:cs typeface="Times New Roman"/>
              </a:rPr>
              <a:t>reichiana,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com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foco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na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observação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orientação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da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respiração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diafragmática.</a:t>
            </a:r>
            <a:endParaRPr sz="1200">
              <a:latin typeface="Times New Roman"/>
              <a:cs typeface="Times New Roman"/>
            </a:endParaRPr>
          </a:p>
          <a:p>
            <a:pPr algn="just" marL="12700" marR="5715" indent="457200">
              <a:lnSpc>
                <a:spcPct val="143700"/>
              </a:lnSpc>
              <a:spcBef>
                <a:spcPts val="1200"/>
              </a:spcBef>
            </a:pPr>
            <a:r>
              <a:rPr dirty="0" sz="1200">
                <a:latin typeface="Times New Roman"/>
                <a:cs typeface="Times New Roman"/>
              </a:rPr>
              <a:t>Instrumento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Critério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Análise: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Utilizou-</a:t>
            </a:r>
            <a:r>
              <a:rPr dirty="0" sz="1200">
                <a:latin typeface="Times New Roman"/>
                <a:cs typeface="Times New Roman"/>
              </a:rPr>
              <a:t>se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método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pesquisa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opinião </a:t>
            </a:r>
            <a:r>
              <a:rPr dirty="0" sz="1200">
                <a:latin typeface="Times New Roman"/>
                <a:cs typeface="Times New Roman"/>
              </a:rPr>
              <a:t>por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meio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da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aplicação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um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questionário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anônimo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com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perguntas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objetivas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múltipla </a:t>
            </a:r>
            <a:r>
              <a:rPr dirty="0" sz="1200">
                <a:latin typeface="Times New Roman"/>
                <a:cs typeface="Times New Roman"/>
              </a:rPr>
              <a:t>escolha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conforme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resolução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510/2016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do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CEP/CONEP.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Foi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aplicado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um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questionário </a:t>
            </a:r>
            <a:r>
              <a:rPr dirty="0" sz="1200">
                <a:latin typeface="Times New Roman"/>
                <a:cs typeface="Times New Roman"/>
              </a:rPr>
              <a:t>de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opinião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anônimo,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contendo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10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itens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múltipla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escolha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que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avaliaram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percepção </a:t>
            </a:r>
            <a:r>
              <a:rPr dirty="0" sz="1200">
                <a:latin typeface="Times New Roman"/>
                <a:cs typeface="Times New Roman"/>
              </a:rPr>
              <a:t>dos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participantes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sobre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impacto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da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prática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em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dimensões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como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bem-</a:t>
            </a:r>
            <a:r>
              <a:rPr dirty="0" sz="1200">
                <a:latin typeface="Times New Roman"/>
                <a:cs typeface="Times New Roman"/>
              </a:rPr>
              <a:t>estar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psíquico, </a:t>
            </a:r>
            <a:r>
              <a:rPr dirty="0" sz="1200">
                <a:latin typeface="Times New Roman"/>
                <a:cs typeface="Times New Roman"/>
              </a:rPr>
              <a:t>estresse,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relaxamento,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atenção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relações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sociais.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análise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dos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dados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foi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feita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por</a:t>
            </a:r>
            <a:r>
              <a:rPr dirty="0" sz="1200" spc="-20">
                <a:latin typeface="Times New Roman"/>
                <a:cs typeface="Times New Roman"/>
              </a:rPr>
              <a:t> meio </a:t>
            </a:r>
            <a:r>
              <a:rPr dirty="0" sz="1200">
                <a:latin typeface="Times New Roman"/>
                <a:cs typeface="Times New Roman"/>
              </a:rPr>
              <a:t>de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estatística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descritiva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simples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(frequências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percentuais).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 indent="457200">
              <a:lnSpc>
                <a:spcPct val="143700"/>
              </a:lnSpc>
              <a:spcBef>
                <a:spcPts val="1200"/>
              </a:spcBef>
            </a:pPr>
            <a:r>
              <a:rPr dirty="0" sz="1200">
                <a:latin typeface="Times New Roman"/>
                <a:cs typeface="Times New Roman"/>
              </a:rPr>
              <a:t>Aspectos</a:t>
            </a:r>
            <a:r>
              <a:rPr dirty="0" sz="1200" spc="1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Éticos:</a:t>
            </a:r>
            <a:r>
              <a:rPr dirty="0" sz="1200" spc="1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Conforme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Resolução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510/2016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do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CEP/CONEP,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pesquisas </a:t>
            </a:r>
            <a:r>
              <a:rPr dirty="0" sz="1200">
                <a:latin typeface="Times New Roman"/>
                <a:cs typeface="Times New Roman"/>
              </a:rPr>
              <a:t>de</a:t>
            </a:r>
            <a:r>
              <a:rPr dirty="0" sz="1200" spc="1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opinião</a:t>
            </a:r>
            <a:r>
              <a:rPr dirty="0" sz="1200" spc="1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pública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com</a:t>
            </a:r>
            <a:r>
              <a:rPr dirty="0" sz="1200" spc="1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participantes</a:t>
            </a:r>
            <a:r>
              <a:rPr dirty="0" sz="1200" spc="1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não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identificados</a:t>
            </a:r>
            <a:r>
              <a:rPr dirty="0" sz="1200" spc="1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não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necessitam</a:t>
            </a:r>
            <a:r>
              <a:rPr dirty="0" sz="1200" spc="1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</a:t>
            </a:r>
            <a:r>
              <a:rPr dirty="0" sz="1200" spc="1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registro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 spc="-50">
                <a:latin typeface="Times New Roman"/>
                <a:cs typeface="Times New Roman"/>
              </a:rPr>
              <a:t>e </a:t>
            </a:r>
            <a:r>
              <a:rPr dirty="0" sz="1200">
                <a:latin typeface="Times New Roman"/>
                <a:cs typeface="Times New Roman"/>
              </a:rPr>
              <a:t>avaliação</a:t>
            </a:r>
            <a:r>
              <a:rPr dirty="0" sz="1200" spc="4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pelo</a:t>
            </a:r>
            <a:r>
              <a:rPr dirty="0" sz="1200" spc="4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sistema</a:t>
            </a:r>
            <a:r>
              <a:rPr dirty="0" sz="1200" spc="3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CEP/CONEP.</a:t>
            </a:r>
            <a:r>
              <a:rPr dirty="0" sz="1200" spc="3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Os</a:t>
            </a:r>
            <a:r>
              <a:rPr dirty="0" sz="1200" spc="3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participantes</a:t>
            </a:r>
            <a:r>
              <a:rPr dirty="0" sz="1200" spc="3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foram</a:t>
            </a:r>
            <a:r>
              <a:rPr dirty="0" sz="1200" spc="3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informados</a:t>
            </a:r>
            <a:r>
              <a:rPr dirty="0" sz="1200" spc="3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sobre</a:t>
            </a:r>
            <a:r>
              <a:rPr dirty="0" sz="1200" spc="33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os </a:t>
            </a:r>
            <a:r>
              <a:rPr dirty="0" sz="1200">
                <a:latin typeface="Times New Roman"/>
                <a:cs typeface="Times New Roman"/>
              </a:rPr>
              <a:t>objetivos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da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atividade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concordaram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em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participar.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0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b="1">
                <a:latin typeface="Times New Roman"/>
                <a:cs typeface="Times New Roman"/>
              </a:rPr>
              <a:t>Fundamentação </a:t>
            </a:r>
            <a:r>
              <a:rPr dirty="0" sz="1200" spc="-10" b="1">
                <a:latin typeface="Times New Roman"/>
                <a:cs typeface="Times New Roman"/>
              </a:rPr>
              <a:t>Teórica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9"/>
              </a:spcBef>
            </a:pPr>
            <a:endParaRPr sz="1200">
              <a:latin typeface="Times New Roman"/>
              <a:cs typeface="Times New Roman"/>
            </a:endParaRPr>
          </a:p>
          <a:p>
            <a:pPr algn="just" marL="12700" marR="6985" indent="457200">
              <a:lnSpc>
                <a:spcPct val="143700"/>
              </a:lnSpc>
            </a:pPr>
            <a:r>
              <a:rPr dirty="0" sz="1200">
                <a:latin typeface="Times New Roman"/>
                <a:cs typeface="Times New Roman"/>
              </a:rPr>
              <a:t>Reiki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(pronuncia-</a:t>
            </a:r>
            <a:r>
              <a:rPr dirty="0" sz="1200">
                <a:latin typeface="Times New Roman"/>
                <a:cs typeface="Times New Roman"/>
              </a:rPr>
              <a:t>se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ray-</a:t>
            </a:r>
            <a:r>
              <a:rPr dirty="0" sz="1200">
                <a:latin typeface="Times New Roman"/>
                <a:cs typeface="Times New Roman"/>
              </a:rPr>
              <a:t>key)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é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uma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palavra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japonesa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que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significa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energia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vital </a:t>
            </a:r>
            <a:r>
              <a:rPr dirty="0" sz="1200">
                <a:latin typeface="Times New Roman"/>
                <a:cs typeface="Times New Roman"/>
              </a:rPr>
              <a:t>(ki)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universal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(rei).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Essa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energia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é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inerente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todas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as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formas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vida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sustenta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poder </a:t>
            </a:r>
            <a:r>
              <a:rPr dirty="0" sz="1200">
                <a:latin typeface="Times New Roman"/>
                <a:cs typeface="Times New Roman"/>
              </a:rPr>
              <a:t>inato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do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corpo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para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cura,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atuando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para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reequilibrar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campo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vibracional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integrando</a:t>
            </a:r>
            <a:r>
              <a:rPr dirty="0" sz="1200" spc="-25">
                <a:latin typeface="Times New Roman"/>
                <a:cs typeface="Times New Roman"/>
              </a:rPr>
              <a:t> ao </a:t>
            </a:r>
            <a:r>
              <a:rPr dirty="0" sz="1200">
                <a:latin typeface="Times New Roman"/>
                <a:cs typeface="Times New Roman"/>
              </a:rPr>
              <a:t>mesmo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tempo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mente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corpo,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em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suma,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essa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energia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é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vida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pulsante,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vibrante,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orgônica,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028682" y="9926332"/>
            <a:ext cx="1464310" cy="331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27965">
              <a:lnSpc>
                <a:spcPct val="100000"/>
              </a:lnSpc>
              <a:spcBef>
                <a:spcPts val="100"/>
              </a:spcBef>
            </a:pPr>
            <a:r>
              <a:rPr dirty="0" sz="1000" i="1">
                <a:latin typeface="Times New Roman"/>
                <a:cs typeface="Times New Roman"/>
              </a:rPr>
              <a:t>Instituto</a:t>
            </a:r>
            <a:r>
              <a:rPr dirty="0" sz="1000" spc="-15" i="1">
                <a:latin typeface="Times New Roman"/>
                <a:cs typeface="Times New Roman"/>
              </a:rPr>
              <a:t> </a:t>
            </a:r>
            <a:r>
              <a:rPr dirty="0" sz="1000" spc="-10" i="1">
                <a:latin typeface="Times New Roman"/>
                <a:cs typeface="Times New Roman"/>
              </a:rPr>
              <a:t>Conexões</a:t>
            </a:r>
            <a:r>
              <a:rPr dirty="0" sz="1000" spc="-15" i="1">
                <a:latin typeface="Times New Roman"/>
                <a:cs typeface="Times New Roman"/>
              </a:rPr>
              <a:t> </a:t>
            </a:r>
            <a:r>
              <a:rPr dirty="0" sz="1000" spc="-20" i="1">
                <a:latin typeface="Times New Roman"/>
                <a:cs typeface="Times New Roman"/>
              </a:rPr>
              <a:t>360º </a:t>
            </a:r>
            <a:r>
              <a:rPr dirty="0" u="sng" sz="1000" spc="-10" i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2"/>
              </a:rPr>
              <a:t>https://conexoes360.com.br/</a:t>
            </a:r>
            <a:endParaRPr sz="1000">
              <a:latin typeface="Times New Roman"/>
              <a:cs typeface="Times New Roman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59" y="19050"/>
            <a:ext cx="7524750" cy="179070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84115" y="9742182"/>
            <a:ext cx="266700" cy="30912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67435" y="1856166"/>
            <a:ext cx="5424805" cy="7386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7620">
              <a:lnSpc>
                <a:spcPct val="1437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10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cósmica</a:t>
            </a:r>
            <a:r>
              <a:rPr dirty="0" sz="1200" spc="10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que</a:t>
            </a:r>
            <a:r>
              <a:rPr dirty="0" sz="1200" spc="10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está</a:t>
            </a:r>
            <a:r>
              <a:rPr dirty="0" sz="1200" spc="10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ao</a:t>
            </a:r>
            <a:r>
              <a:rPr dirty="0" sz="1200" spc="4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mesmo</a:t>
            </a:r>
            <a:r>
              <a:rPr dirty="0" sz="1200" spc="4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tempo</a:t>
            </a:r>
            <a:r>
              <a:rPr dirty="0" sz="1200" spc="4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na</a:t>
            </a:r>
            <a:r>
              <a:rPr dirty="0" sz="1200" spc="43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mente,</a:t>
            </a:r>
            <a:r>
              <a:rPr dirty="0" sz="1200" spc="4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no</a:t>
            </a:r>
            <a:r>
              <a:rPr dirty="0" sz="1200" spc="4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corpo</a:t>
            </a:r>
            <a:r>
              <a:rPr dirty="0" sz="1200" spc="4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(CARDOZO,</a:t>
            </a:r>
            <a:r>
              <a:rPr dirty="0" sz="1200" spc="434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2009; </a:t>
            </a:r>
            <a:r>
              <a:rPr dirty="0" sz="1200" spc="-20">
                <a:latin typeface="Times New Roman"/>
                <a:cs typeface="Times New Roman"/>
              </a:rPr>
              <a:t>LATORRE,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2005;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 spc="-35">
                <a:latin typeface="Times New Roman"/>
                <a:cs typeface="Times New Roman"/>
              </a:rPr>
              <a:t>NAVARRO,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2002).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 indent="457200">
              <a:lnSpc>
                <a:spcPct val="143700"/>
              </a:lnSpc>
            </a:pPr>
            <a:r>
              <a:rPr dirty="0" sz="1200">
                <a:latin typeface="Times New Roman"/>
                <a:cs typeface="Times New Roman"/>
              </a:rPr>
              <a:t>Para</a:t>
            </a:r>
            <a:r>
              <a:rPr dirty="0" sz="1200" spc="2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Reich,</a:t>
            </a:r>
            <a:r>
              <a:rPr dirty="0" sz="1200" spc="2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1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energia</a:t>
            </a:r>
            <a:r>
              <a:rPr dirty="0" sz="1200" spc="1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orgônica</a:t>
            </a:r>
            <a:r>
              <a:rPr dirty="0" sz="1200" spc="1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(orgône)</a:t>
            </a:r>
            <a:r>
              <a:rPr dirty="0" sz="1200" spc="1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é</a:t>
            </a:r>
            <a:r>
              <a:rPr dirty="0" sz="1200" spc="1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como</a:t>
            </a:r>
            <a:r>
              <a:rPr dirty="0" sz="1200" spc="1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uma</a:t>
            </a:r>
            <a:r>
              <a:rPr dirty="0" sz="1200" spc="1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energia</a:t>
            </a:r>
            <a:r>
              <a:rPr dirty="0" sz="1200" spc="1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que</a:t>
            </a:r>
            <a:r>
              <a:rPr dirty="0" sz="1200" spc="1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permeia</a:t>
            </a:r>
            <a:r>
              <a:rPr dirty="0" sz="1200" spc="190">
                <a:latin typeface="Times New Roman"/>
                <a:cs typeface="Times New Roman"/>
              </a:rPr>
              <a:t> </a:t>
            </a:r>
            <a:r>
              <a:rPr dirty="0" sz="1200" spc="-50">
                <a:latin typeface="Times New Roman"/>
                <a:cs typeface="Times New Roman"/>
              </a:rPr>
              <a:t>a </a:t>
            </a:r>
            <a:r>
              <a:rPr dirty="0" sz="1200">
                <a:latin typeface="Times New Roman"/>
                <a:cs typeface="Times New Roman"/>
              </a:rPr>
              <a:t>natureza</a:t>
            </a:r>
            <a:r>
              <a:rPr dirty="0" sz="1200" spc="1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impulsiona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tudo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que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tem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vida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(REGO,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1990),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não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obedecendo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às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leis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do </a:t>
            </a:r>
            <a:r>
              <a:rPr dirty="0" sz="1200">
                <a:latin typeface="Times New Roman"/>
                <a:cs typeface="Times New Roman"/>
              </a:rPr>
              <a:t>magnetismo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da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eletricidade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(VOLPI;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VOLPI,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2016).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Pode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ser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atraída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acumulada, </a:t>
            </a:r>
            <a:r>
              <a:rPr dirty="0" sz="1200">
                <a:latin typeface="Times New Roman"/>
                <a:cs typeface="Times New Roman"/>
              </a:rPr>
              <a:t>inclusive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no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organismo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humano,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no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qual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ganha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forma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específica,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biológica,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responsável </a:t>
            </a:r>
            <a:r>
              <a:rPr dirty="0" sz="1200">
                <a:latin typeface="Times New Roman"/>
                <a:cs typeface="Times New Roman"/>
              </a:rPr>
              <a:t>pela</a:t>
            </a:r>
            <a:r>
              <a:rPr dirty="0" sz="1200" spc="2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saúde</a:t>
            </a:r>
            <a:r>
              <a:rPr dirty="0" sz="1200" spc="2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integral</a:t>
            </a:r>
            <a:r>
              <a:rPr dirty="0" sz="1200" spc="2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das</a:t>
            </a:r>
            <a:r>
              <a:rPr dirty="0" sz="1200" spc="2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pessoas,</a:t>
            </a:r>
            <a:r>
              <a:rPr dirty="0" sz="1200" spc="28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assemelha-</a:t>
            </a:r>
            <a:r>
              <a:rPr dirty="0" sz="1200">
                <a:latin typeface="Times New Roman"/>
                <a:cs typeface="Times New Roman"/>
              </a:rPr>
              <a:t>se</a:t>
            </a:r>
            <a:r>
              <a:rPr dirty="0" sz="1200" spc="2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ao</a:t>
            </a:r>
            <a:r>
              <a:rPr dirty="0" sz="1200" spc="2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que</a:t>
            </a:r>
            <a:r>
              <a:rPr dirty="0" sz="1200" spc="2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as</a:t>
            </a:r>
            <a:r>
              <a:rPr dirty="0" sz="1200" spc="2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antigas</a:t>
            </a:r>
            <a:r>
              <a:rPr dirty="0" sz="1200" spc="2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filosofias</a:t>
            </a:r>
            <a:r>
              <a:rPr dirty="0" sz="1200" spc="21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asiáticas </a:t>
            </a:r>
            <a:r>
              <a:rPr dirty="0" sz="1200">
                <a:latin typeface="Times New Roman"/>
                <a:cs typeface="Times New Roman"/>
              </a:rPr>
              <a:t>chamavam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éter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(REICH,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2003).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 indent="457200">
              <a:lnSpc>
                <a:spcPct val="143700"/>
              </a:lnSpc>
            </a:pPr>
            <a:r>
              <a:rPr dirty="0" sz="1200">
                <a:latin typeface="Times New Roman"/>
                <a:cs typeface="Times New Roman"/>
              </a:rPr>
              <a:t>Apesar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Reich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(2003)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fazer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essa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associação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com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termo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éter,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este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recebe </a:t>
            </a:r>
            <a:r>
              <a:rPr dirty="0" sz="1200">
                <a:latin typeface="Times New Roman"/>
                <a:cs typeface="Times New Roman"/>
              </a:rPr>
              <a:t>inúmeros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outros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nomes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que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variam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acordo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com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cultura,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mas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que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mantêm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mesmo </a:t>
            </a:r>
            <a:r>
              <a:rPr dirty="0" sz="1200">
                <a:latin typeface="Times New Roman"/>
                <a:cs typeface="Times New Roman"/>
              </a:rPr>
              <a:t>significado,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energia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que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alimenta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vida: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prana,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mana,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fluido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cósmico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universal,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axé,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ki, </a:t>
            </a:r>
            <a:r>
              <a:rPr dirty="0" sz="1200">
                <a:latin typeface="Times New Roman"/>
                <a:cs typeface="Times New Roman"/>
              </a:rPr>
              <a:t>qi,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luz,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energia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vital.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Portanto,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trata-</a:t>
            </a:r>
            <a:r>
              <a:rPr dirty="0" sz="1200">
                <a:latin typeface="Times New Roman"/>
                <a:cs typeface="Times New Roman"/>
              </a:rPr>
              <a:t>se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teoricamente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da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mesma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energia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referenciada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pela </a:t>
            </a:r>
            <a:r>
              <a:rPr dirty="0" sz="1200">
                <a:latin typeface="Times New Roman"/>
                <a:cs typeface="Times New Roman"/>
              </a:rPr>
              <a:t>prática</a:t>
            </a:r>
            <a:r>
              <a:rPr dirty="0" sz="1200" spc="3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do</a:t>
            </a:r>
            <a:r>
              <a:rPr dirty="0" sz="1200" spc="3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toque</a:t>
            </a:r>
            <a:r>
              <a:rPr dirty="0" sz="1200" spc="3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terapêutico</a:t>
            </a:r>
            <a:r>
              <a:rPr dirty="0" sz="1200" spc="3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no</a:t>
            </a:r>
            <a:r>
              <a:rPr dirty="0" sz="1200" spc="3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processo</a:t>
            </a:r>
            <a:r>
              <a:rPr dirty="0" sz="1200" spc="3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</a:t>
            </a:r>
            <a:r>
              <a:rPr dirty="0" sz="1200" spc="3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transmissão</a:t>
            </a:r>
            <a:r>
              <a:rPr dirty="0" sz="1200" spc="3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</a:t>
            </a:r>
            <a:r>
              <a:rPr dirty="0" sz="1200" spc="3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energia</a:t>
            </a:r>
            <a:r>
              <a:rPr dirty="0" sz="1200" spc="3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vital:</a:t>
            </a:r>
            <a:r>
              <a:rPr dirty="0" sz="1200" spc="2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</a:t>
            </a:r>
            <a:r>
              <a:rPr dirty="0" sz="1200" spc="27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reiki </a:t>
            </a:r>
            <a:r>
              <a:rPr dirty="0" sz="1200">
                <a:latin typeface="Times New Roman"/>
                <a:cs typeface="Times New Roman"/>
              </a:rPr>
              <a:t>(MOREIRA; RIBEIRO, </a:t>
            </a:r>
            <a:r>
              <a:rPr dirty="0" sz="1200" spc="-10">
                <a:latin typeface="Times New Roman"/>
                <a:cs typeface="Times New Roman"/>
              </a:rPr>
              <a:t>2021).</a:t>
            </a:r>
            <a:endParaRPr sz="1200">
              <a:latin typeface="Times New Roman"/>
              <a:cs typeface="Times New Roman"/>
            </a:endParaRPr>
          </a:p>
          <a:p>
            <a:pPr algn="just" marL="12700" marR="6350" indent="457200">
              <a:lnSpc>
                <a:spcPct val="143700"/>
              </a:lnSpc>
            </a:pPr>
            <a:r>
              <a:rPr dirty="0" sz="1200">
                <a:latin typeface="Times New Roman"/>
                <a:cs typeface="Times New Roman"/>
              </a:rPr>
              <a:t>O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Reiki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se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diferencia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do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modelo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biomédico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tradicional,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pois,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Reiki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tem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origem 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1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honra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tradições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sabedoria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milenar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oriental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fora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do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complexo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industrial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da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saúde </a:t>
            </a:r>
            <a:r>
              <a:rPr dirty="0" sz="1200">
                <a:latin typeface="Times New Roman"/>
                <a:cs typeface="Times New Roman"/>
              </a:rPr>
              <a:t>mental,</a:t>
            </a:r>
            <a:r>
              <a:rPr dirty="0" sz="1200" spc="4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</a:t>
            </a:r>
            <a:r>
              <a:rPr dirty="0" sz="1200" spc="4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Reiki</a:t>
            </a:r>
            <a:r>
              <a:rPr dirty="0" sz="1200" spc="4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auxilia</a:t>
            </a:r>
            <a:r>
              <a:rPr dirty="0" sz="1200" spc="4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ao</a:t>
            </a:r>
            <a:r>
              <a:rPr dirty="0" sz="1200" spc="4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paciente</a:t>
            </a:r>
            <a:r>
              <a:rPr dirty="0" sz="1200" spc="4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no</a:t>
            </a:r>
            <a:r>
              <a:rPr dirty="0" sz="1200" spc="3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processo</a:t>
            </a:r>
            <a:r>
              <a:rPr dirty="0" sz="1200" spc="3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</a:t>
            </a:r>
            <a:r>
              <a:rPr dirty="0" sz="1200" spc="3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relaxamento</a:t>
            </a:r>
            <a:r>
              <a:rPr dirty="0" sz="1200" spc="3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terapêutico</a:t>
            </a:r>
            <a:r>
              <a:rPr dirty="0" sz="1200" spc="35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dos </a:t>
            </a:r>
            <a:r>
              <a:rPr dirty="0" sz="1200" spc="-10">
                <a:latin typeface="Times New Roman"/>
                <a:cs typeface="Times New Roman"/>
              </a:rPr>
              <a:t>corpos-</a:t>
            </a:r>
            <a:r>
              <a:rPr dirty="0" sz="1200">
                <a:latin typeface="Times New Roman"/>
                <a:cs typeface="Times New Roman"/>
              </a:rPr>
              <a:t>mentes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oprimidos,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preparando-</a:t>
            </a:r>
            <a:r>
              <a:rPr dirty="0" sz="1200">
                <a:latin typeface="Times New Roman"/>
                <a:cs typeface="Times New Roman"/>
              </a:rPr>
              <a:t>lhe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para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um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processo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psicoterapêutico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(AIME, </a:t>
            </a:r>
            <a:r>
              <a:rPr dirty="0" sz="1200">
                <a:latin typeface="Times New Roman"/>
                <a:cs typeface="Times New Roman"/>
              </a:rPr>
              <a:t>2023).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Psicoterapia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corporal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reichiana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Reiki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se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distanciam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nas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origens,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bases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teóricas 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2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metodológicas,</a:t>
            </a:r>
            <a:r>
              <a:rPr dirty="0" sz="1200" spc="2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todavia,</a:t>
            </a:r>
            <a:r>
              <a:rPr dirty="0" sz="1200" spc="2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se</a:t>
            </a:r>
            <a:r>
              <a:rPr dirty="0" sz="1200" spc="2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aproximam</a:t>
            </a:r>
            <a:r>
              <a:rPr dirty="0" sz="1200" spc="2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no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objetivo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proporcionar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ao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paciente</a:t>
            </a:r>
            <a:r>
              <a:rPr dirty="0" sz="1200" spc="190">
                <a:latin typeface="Times New Roman"/>
                <a:cs typeface="Times New Roman"/>
              </a:rPr>
              <a:t> </a:t>
            </a:r>
            <a:r>
              <a:rPr dirty="0" sz="1200" spc="-50">
                <a:latin typeface="Times New Roman"/>
                <a:cs typeface="Times New Roman"/>
              </a:rPr>
              <a:t>o </a:t>
            </a:r>
            <a:r>
              <a:rPr dirty="0" sz="1200" spc="-10">
                <a:latin typeface="Times New Roman"/>
                <a:cs typeface="Times New Roman"/>
              </a:rPr>
              <a:t>bem-</a:t>
            </a:r>
            <a:r>
              <a:rPr dirty="0" sz="1200">
                <a:latin typeface="Times New Roman"/>
                <a:cs typeface="Times New Roman"/>
              </a:rPr>
              <a:t>estar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20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partir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da</a:t>
            </a:r>
            <a:r>
              <a:rPr dirty="0" sz="1200" spc="20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relação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entre</a:t>
            </a:r>
            <a:r>
              <a:rPr dirty="0" sz="1200" spc="20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corpo</a:t>
            </a:r>
            <a:r>
              <a:rPr dirty="0" sz="1200" spc="20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20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bioenergia.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Logo,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ambas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são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opções </a:t>
            </a:r>
            <a:r>
              <a:rPr dirty="0" sz="1200">
                <a:latin typeface="Times New Roman"/>
                <a:cs typeface="Times New Roman"/>
              </a:rPr>
              <a:t>válidas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disponíveis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ao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indivíduo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que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busca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caminhos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para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qualidade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vida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(AIME, </a:t>
            </a:r>
            <a:r>
              <a:rPr dirty="0" sz="1200">
                <a:latin typeface="Times New Roman"/>
                <a:cs typeface="Times New Roman"/>
              </a:rPr>
              <a:t>2023;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CARDOZO,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2009;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LATORRE,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2005;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MOREIRA;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RIBEIRO,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2021;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NAVARRO,</a:t>
            </a:r>
            <a:endParaRPr sz="12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630"/>
              </a:spcBef>
            </a:pPr>
            <a:r>
              <a:rPr dirty="0" sz="1200">
                <a:latin typeface="Times New Roman"/>
                <a:cs typeface="Times New Roman"/>
              </a:rPr>
              <a:t>2002;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SANT’ANGELO,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et</a:t>
            </a:r>
            <a:r>
              <a:rPr dirty="0" sz="1200" spc="-15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al</a:t>
            </a:r>
            <a:r>
              <a:rPr dirty="0" sz="1200">
                <a:latin typeface="Times New Roman"/>
                <a:cs typeface="Times New Roman"/>
              </a:rPr>
              <a:t>.,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2025).</a:t>
            </a:r>
            <a:endParaRPr sz="1200">
              <a:latin typeface="Times New Roman"/>
              <a:cs typeface="Times New Roman"/>
            </a:endParaRPr>
          </a:p>
          <a:p>
            <a:pPr algn="just" marL="12700" marR="7620" indent="457200">
              <a:lnSpc>
                <a:spcPct val="143700"/>
              </a:lnSpc>
            </a:pPr>
            <a:r>
              <a:rPr dirty="0" sz="1200">
                <a:latin typeface="Times New Roman"/>
                <a:cs typeface="Times New Roman"/>
              </a:rPr>
              <a:t>Durante</a:t>
            </a:r>
            <a:r>
              <a:rPr dirty="0" sz="1200" spc="2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um</a:t>
            </a:r>
            <a:r>
              <a:rPr dirty="0" sz="1200" spc="2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tratamento</a:t>
            </a:r>
            <a:r>
              <a:rPr dirty="0" sz="1200" spc="2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tradicional</a:t>
            </a:r>
            <a:r>
              <a:rPr dirty="0" sz="1200" spc="2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</a:t>
            </a:r>
            <a:r>
              <a:rPr dirty="0" sz="1200" spc="2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Reiki,</a:t>
            </a:r>
            <a:r>
              <a:rPr dirty="0" sz="1200" spc="2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um</a:t>
            </a:r>
            <a:r>
              <a:rPr dirty="0" sz="1200" spc="2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leve</a:t>
            </a:r>
            <a:r>
              <a:rPr dirty="0" sz="1200" spc="2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toque</a:t>
            </a:r>
            <a:r>
              <a:rPr dirty="0" sz="1200" spc="2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é</a:t>
            </a:r>
            <a:r>
              <a:rPr dirty="0" sz="1200" spc="2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dado</a:t>
            </a:r>
            <a:r>
              <a:rPr dirty="0" sz="1200" spc="2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em</a:t>
            </a:r>
            <a:r>
              <a:rPr dirty="0" sz="1200" spc="204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um </a:t>
            </a:r>
            <a:r>
              <a:rPr dirty="0" sz="1200">
                <a:latin typeface="Times New Roman"/>
                <a:cs typeface="Times New Roman"/>
              </a:rPr>
              <a:t>receptor</a:t>
            </a:r>
            <a:r>
              <a:rPr dirty="0" sz="1200" spc="3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totalmente</a:t>
            </a:r>
            <a:r>
              <a:rPr dirty="0" sz="1200" spc="3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vestido,</a:t>
            </a:r>
            <a:r>
              <a:rPr dirty="0" sz="1200" spc="3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sentado,</a:t>
            </a:r>
            <a:r>
              <a:rPr dirty="0" sz="1200" spc="2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deitado</a:t>
            </a:r>
            <a:r>
              <a:rPr dirty="0" sz="1200" spc="2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ou</a:t>
            </a:r>
            <a:r>
              <a:rPr dirty="0" sz="1200" spc="2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em</a:t>
            </a:r>
            <a:r>
              <a:rPr dirty="0" sz="1200" spc="2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pé.</a:t>
            </a:r>
            <a:r>
              <a:rPr dirty="0" sz="1200" spc="2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Na</a:t>
            </a:r>
            <a:r>
              <a:rPr dirty="0" sz="1200" spc="2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maioria</a:t>
            </a:r>
            <a:r>
              <a:rPr dirty="0" sz="1200" spc="2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dos</a:t>
            </a:r>
            <a:r>
              <a:rPr dirty="0" sz="1200" spc="2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casos,</a:t>
            </a:r>
            <a:r>
              <a:rPr dirty="0" sz="1200" spc="27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os </a:t>
            </a:r>
            <a:r>
              <a:rPr dirty="0" sz="1200">
                <a:latin typeface="Times New Roman"/>
                <a:cs typeface="Times New Roman"/>
              </a:rPr>
              <a:t>clientes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ansiosos,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estressados,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deprimidos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ou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com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dor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crônica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parecem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se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beneficiar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da </a:t>
            </a:r>
            <a:r>
              <a:rPr dirty="0" sz="1200">
                <a:latin typeface="Times New Roman"/>
                <a:cs typeface="Times New Roman"/>
              </a:rPr>
              <a:t>introdução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do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Reiki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na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interação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terapêutica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(JOYCE;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HERBISON,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2007;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2015).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067435" y="9926332"/>
            <a:ext cx="1540510" cy="331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304800">
              <a:lnSpc>
                <a:spcPct val="100000"/>
              </a:lnSpc>
              <a:spcBef>
                <a:spcPts val="100"/>
              </a:spcBef>
            </a:pPr>
            <a:r>
              <a:rPr dirty="0" sz="1000" i="1">
                <a:latin typeface="Times New Roman"/>
                <a:cs typeface="Times New Roman"/>
              </a:rPr>
              <a:t>Instituto</a:t>
            </a:r>
            <a:r>
              <a:rPr dirty="0" sz="1000" spc="-15" i="1">
                <a:latin typeface="Times New Roman"/>
                <a:cs typeface="Times New Roman"/>
              </a:rPr>
              <a:t> </a:t>
            </a:r>
            <a:r>
              <a:rPr dirty="0" sz="1000" spc="-10" i="1">
                <a:latin typeface="Times New Roman"/>
                <a:cs typeface="Times New Roman"/>
              </a:rPr>
              <a:t>Conexões</a:t>
            </a:r>
            <a:r>
              <a:rPr dirty="0" sz="1000" spc="-15" i="1">
                <a:latin typeface="Times New Roman"/>
                <a:cs typeface="Times New Roman"/>
              </a:rPr>
              <a:t> </a:t>
            </a:r>
            <a:r>
              <a:rPr dirty="0" sz="1000" spc="-20" i="1">
                <a:latin typeface="Times New Roman"/>
                <a:cs typeface="Times New Roman"/>
              </a:rPr>
              <a:t>360º </a:t>
            </a:r>
            <a:r>
              <a:rPr dirty="0" u="sng" sz="1000" spc="-10" i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2"/>
              </a:rPr>
              <a:t>https://conexoes360.com.br/</a:t>
            </a:r>
            <a:endParaRPr sz="1000">
              <a:latin typeface="Times New Roman"/>
              <a:cs typeface="Times New Roman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59" y="19050"/>
            <a:ext cx="7539990" cy="190500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99185" y="9742182"/>
            <a:ext cx="266700" cy="30912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67435" y="1741866"/>
            <a:ext cx="5424805" cy="65747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457200">
              <a:lnSpc>
                <a:spcPct val="1437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Os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efeitos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do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toque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terapêutico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têm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relação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direta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com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unidade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corpo-mente- </a:t>
            </a:r>
            <a:r>
              <a:rPr dirty="0" sz="1200">
                <a:latin typeface="Times New Roman"/>
                <a:cs typeface="Times New Roman"/>
              </a:rPr>
              <a:t>energia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ainda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pouco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esclarecida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no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modelo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biomédico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tradicional,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somado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à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solicitação </a:t>
            </a:r>
            <a:r>
              <a:rPr dirty="0" sz="1200">
                <a:latin typeface="Times New Roman"/>
                <a:cs typeface="Times New Roman"/>
              </a:rPr>
              <a:t>de</a:t>
            </a:r>
            <a:r>
              <a:rPr dirty="0" sz="1200" spc="49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aprofundamento</a:t>
            </a:r>
            <a:r>
              <a:rPr dirty="0" sz="1200" spc="49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multidisciplinar,</a:t>
            </a:r>
            <a:r>
              <a:rPr dirty="0" sz="1200" spc="49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integrando</a:t>
            </a:r>
            <a:r>
              <a:rPr dirty="0" sz="1200" spc="49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aspectos</a:t>
            </a:r>
            <a:r>
              <a:rPr dirty="0" sz="1200" spc="49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psicológicos</a:t>
            </a:r>
            <a:r>
              <a:rPr dirty="0" sz="1200" spc="495">
                <a:latin typeface="Times New Roman"/>
                <a:cs typeface="Times New Roman"/>
              </a:rPr>
              <a:t>  </a:t>
            </a:r>
            <a:r>
              <a:rPr dirty="0" sz="1200" spc="-50">
                <a:latin typeface="Times New Roman"/>
                <a:cs typeface="Times New Roman"/>
              </a:rPr>
              <a:t>e </a:t>
            </a:r>
            <a:r>
              <a:rPr dirty="0" sz="1200" spc="-10">
                <a:latin typeface="Times New Roman"/>
                <a:cs typeface="Times New Roman"/>
              </a:rPr>
              <a:t>físico-energéticos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(MOREIRA;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RIBEIRO,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2021).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 indent="457200">
              <a:lnSpc>
                <a:spcPct val="143700"/>
              </a:lnSpc>
            </a:pPr>
            <a:r>
              <a:rPr dirty="0" sz="1200">
                <a:latin typeface="Times New Roman"/>
                <a:cs typeface="Times New Roman"/>
              </a:rPr>
              <a:t>O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toque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terapêutico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refere-</a:t>
            </a:r>
            <a:r>
              <a:rPr dirty="0" sz="1200">
                <a:latin typeface="Times New Roman"/>
                <a:cs typeface="Times New Roman"/>
              </a:rPr>
              <a:t>se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uma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medicina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alternativa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complementar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ao </a:t>
            </a:r>
            <a:r>
              <a:rPr dirty="0" sz="1200">
                <a:latin typeface="Times New Roman"/>
                <a:cs typeface="Times New Roman"/>
              </a:rPr>
              <a:t>modelo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clássico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ortodoxo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tratamento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saúde,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pois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não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busca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substituir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atuação </a:t>
            </a:r>
            <a:r>
              <a:rPr dirty="0" sz="1200">
                <a:latin typeface="Times New Roman"/>
                <a:cs typeface="Times New Roman"/>
              </a:rPr>
              <a:t>médica,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intervenção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física,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nem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dos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psicólogos,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com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proposta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emocional.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Reiki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 spc="-50">
                <a:latin typeface="Times New Roman"/>
                <a:cs typeface="Times New Roman"/>
              </a:rPr>
              <a:t>é </a:t>
            </a:r>
            <a:r>
              <a:rPr dirty="0" sz="1200">
                <a:latin typeface="Times New Roman"/>
                <a:cs typeface="Times New Roman"/>
              </a:rPr>
              <a:t>um</a:t>
            </a:r>
            <a:r>
              <a:rPr dirty="0" sz="1200" spc="4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procedimento</a:t>
            </a:r>
            <a:r>
              <a:rPr dirty="0" sz="1200" spc="4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que</a:t>
            </a:r>
            <a:r>
              <a:rPr dirty="0" sz="1200" spc="4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almeja</a:t>
            </a:r>
            <a:r>
              <a:rPr dirty="0" sz="1200" spc="4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integrar</a:t>
            </a:r>
            <a:r>
              <a:rPr dirty="0" sz="1200" spc="10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os</a:t>
            </a:r>
            <a:r>
              <a:rPr dirty="0" sz="1200" spc="4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tratamentos</a:t>
            </a:r>
            <a:r>
              <a:rPr dirty="0" sz="1200" spc="4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</a:t>
            </a:r>
            <a:r>
              <a:rPr dirty="0" sz="1200" spc="4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saúde</a:t>
            </a:r>
            <a:r>
              <a:rPr dirty="0" sz="1200" spc="4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já</a:t>
            </a:r>
            <a:r>
              <a:rPr dirty="0" sz="1200" spc="42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consolidados </a:t>
            </a:r>
            <a:r>
              <a:rPr dirty="0" sz="1200">
                <a:latin typeface="Times New Roman"/>
                <a:cs typeface="Times New Roman"/>
              </a:rPr>
              <a:t>socialmente,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complementando-</a:t>
            </a:r>
            <a:r>
              <a:rPr dirty="0" sz="1200">
                <a:latin typeface="Times New Roman"/>
                <a:cs typeface="Times New Roman"/>
              </a:rPr>
              <a:t>os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em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seus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limites.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Além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tudo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isso,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holismo</a:t>
            </a:r>
            <a:r>
              <a:rPr dirty="0" sz="1200" spc="-10" i="1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vem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do </a:t>
            </a:r>
            <a:r>
              <a:rPr dirty="0" sz="1200">
                <a:latin typeface="Times New Roman"/>
                <a:cs typeface="Times New Roman"/>
              </a:rPr>
              <a:t>grego</a:t>
            </a:r>
            <a:r>
              <a:rPr dirty="0" sz="1200" spc="2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2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significa</a:t>
            </a:r>
            <a:r>
              <a:rPr dirty="0" sz="1200" spc="2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todo,</a:t>
            </a:r>
            <a:r>
              <a:rPr dirty="0" sz="1200" spc="2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2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</a:t>
            </a:r>
            <a:r>
              <a:rPr dirty="0" sz="1200" spc="2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toque</a:t>
            </a:r>
            <a:r>
              <a:rPr dirty="0" sz="1200" spc="2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terapêutico,</a:t>
            </a:r>
            <a:r>
              <a:rPr dirty="0" sz="1200" spc="2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sendo</a:t>
            </a:r>
            <a:r>
              <a:rPr dirty="0" sz="1200" spc="2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medicina</a:t>
            </a:r>
            <a:r>
              <a:rPr dirty="0" sz="1200" spc="2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holística,</a:t>
            </a:r>
            <a:r>
              <a:rPr dirty="0" sz="1200" spc="2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tem</a:t>
            </a:r>
            <a:r>
              <a:rPr dirty="0" sz="1200" spc="27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como </a:t>
            </a:r>
            <a:r>
              <a:rPr dirty="0" sz="1200">
                <a:latin typeface="Times New Roman"/>
                <a:cs typeface="Times New Roman"/>
              </a:rPr>
              <a:t>pressuposto</a:t>
            </a:r>
            <a:r>
              <a:rPr dirty="0" sz="1200" spc="3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básico</a:t>
            </a:r>
            <a:r>
              <a:rPr dirty="0" sz="1200" spc="3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2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integralidade</a:t>
            </a:r>
            <a:r>
              <a:rPr dirty="0" sz="1200" spc="2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do</a:t>
            </a:r>
            <a:r>
              <a:rPr dirty="0" sz="1200" spc="2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ser.</a:t>
            </a:r>
            <a:r>
              <a:rPr dirty="0" sz="1200" spc="2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Assim,</a:t>
            </a:r>
            <a:r>
              <a:rPr dirty="0" sz="1200" spc="2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diferentemente</a:t>
            </a:r>
            <a:r>
              <a:rPr dirty="0" sz="1200" spc="2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dos</a:t>
            </a:r>
            <a:r>
              <a:rPr dirty="0" sz="1200" spc="2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médicos</a:t>
            </a:r>
            <a:r>
              <a:rPr dirty="0" sz="1200" spc="27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que </a:t>
            </a:r>
            <a:r>
              <a:rPr dirty="0" sz="1200">
                <a:latin typeface="Times New Roman"/>
                <a:cs typeface="Times New Roman"/>
              </a:rPr>
              <a:t>focam</a:t>
            </a:r>
            <a:r>
              <a:rPr dirty="0" sz="1200" spc="3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seus</a:t>
            </a:r>
            <a:r>
              <a:rPr dirty="0" sz="1200" spc="2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estudos</a:t>
            </a:r>
            <a:r>
              <a:rPr dirty="0" sz="1200" spc="2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no</a:t>
            </a:r>
            <a:r>
              <a:rPr dirty="0" sz="1200" spc="2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orgânico,</a:t>
            </a:r>
            <a:r>
              <a:rPr dirty="0" sz="1200" spc="2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bem</a:t>
            </a:r>
            <a:r>
              <a:rPr dirty="0" sz="1200" spc="2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como,</a:t>
            </a:r>
            <a:r>
              <a:rPr dirty="0" sz="1200" spc="2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dos</a:t>
            </a:r>
            <a:r>
              <a:rPr dirty="0" sz="1200" spc="2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psicólogos</a:t>
            </a:r>
            <a:r>
              <a:rPr dirty="0" sz="1200" spc="2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que</a:t>
            </a:r>
            <a:r>
              <a:rPr dirty="0" sz="1200" spc="2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estudam</a:t>
            </a:r>
            <a:r>
              <a:rPr dirty="0" sz="1200" spc="2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</a:t>
            </a:r>
            <a:r>
              <a:rPr dirty="0" sz="1200" spc="28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corpo psico-</a:t>
            </a:r>
            <a:r>
              <a:rPr dirty="0" sz="1200">
                <a:latin typeface="Times New Roman"/>
                <a:cs typeface="Times New Roman"/>
              </a:rPr>
              <a:t>emocional</a:t>
            </a:r>
            <a:r>
              <a:rPr dirty="0" sz="1200" spc="3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(MOREIRA;</a:t>
            </a:r>
            <a:r>
              <a:rPr dirty="0" sz="1200" spc="3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RIBEIRO,</a:t>
            </a:r>
            <a:r>
              <a:rPr dirty="0" sz="1200" spc="3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2021).</a:t>
            </a:r>
            <a:r>
              <a:rPr dirty="0" sz="1200" spc="2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Portanto,</a:t>
            </a:r>
            <a:r>
              <a:rPr dirty="0" sz="1200" spc="2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</a:t>
            </a:r>
            <a:r>
              <a:rPr dirty="0" sz="1200" spc="2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tratamento</a:t>
            </a:r>
            <a:r>
              <a:rPr dirty="0" sz="1200" spc="2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do</a:t>
            </a:r>
            <a:r>
              <a:rPr dirty="0" sz="1200" spc="2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Reiki</a:t>
            </a:r>
            <a:r>
              <a:rPr dirty="0" sz="1200" spc="280">
                <a:latin typeface="Times New Roman"/>
                <a:cs typeface="Times New Roman"/>
              </a:rPr>
              <a:t> </a:t>
            </a:r>
            <a:r>
              <a:rPr dirty="0" sz="1200" spc="-50">
                <a:latin typeface="Times New Roman"/>
                <a:cs typeface="Times New Roman"/>
              </a:rPr>
              <a:t>é </a:t>
            </a:r>
            <a:r>
              <a:rPr dirty="0" sz="1200">
                <a:latin typeface="Times New Roman"/>
                <a:cs typeface="Times New Roman"/>
              </a:rPr>
              <a:t>integrativo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complementar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aos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tratamentos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psicológicos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tratamentos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médicos,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pois, </a:t>
            </a:r>
            <a:r>
              <a:rPr dirty="0" sz="1200">
                <a:latin typeface="Times New Roman"/>
                <a:cs typeface="Times New Roman"/>
              </a:rPr>
              <a:t>dá</a:t>
            </a:r>
            <a:r>
              <a:rPr dirty="0" sz="1200" spc="3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ênfase</a:t>
            </a:r>
            <a:r>
              <a:rPr dirty="0" sz="1200" spc="3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ao</a:t>
            </a:r>
            <a:r>
              <a:rPr dirty="0" sz="1200" spc="3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corpo</a:t>
            </a:r>
            <a:r>
              <a:rPr dirty="0" sz="1200" spc="3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energético</a:t>
            </a:r>
            <a:r>
              <a:rPr dirty="0" sz="1200" spc="3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(CARDOZO,</a:t>
            </a:r>
            <a:r>
              <a:rPr dirty="0" sz="1200" spc="3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2009;</a:t>
            </a:r>
            <a:r>
              <a:rPr dirty="0" sz="1200" spc="3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LATORRE,</a:t>
            </a:r>
            <a:r>
              <a:rPr dirty="0" sz="1200" spc="2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2005;</a:t>
            </a:r>
            <a:r>
              <a:rPr dirty="0" sz="1200" spc="26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MOREIRA; </a:t>
            </a:r>
            <a:r>
              <a:rPr dirty="0" sz="1200">
                <a:latin typeface="Times New Roman"/>
                <a:cs typeface="Times New Roman"/>
              </a:rPr>
              <a:t>RIBEIRO,</a:t>
            </a:r>
            <a:r>
              <a:rPr dirty="0" sz="1200" spc="13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2021).</a:t>
            </a:r>
            <a:r>
              <a:rPr dirty="0" sz="1200" spc="13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Os</a:t>
            </a:r>
            <a:r>
              <a:rPr dirty="0" sz="1200" spc="14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achados</a:t>
            </a:r>
            <a:r>
              <a:rPr dirty="0" sz="1200" spc="13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deste</a:t>
            </a:r>
            <a:r>
              <a:rPr dirty="0" sz="1200" spc="14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relato</a:t>
            </a:r>
            <a:r>
              <a:rPr dirty="0" sz="1200" spc="13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de</a:t>
            </a:r>
            <a:r>
              <a:rPr dirty="0" sz="1200" spc="13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experiência,</a:t>
            </a:r>
            <a:r>
              <a:rPr dirty="0" sz="1200" spc="14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que</a:t>
            </a:r>
            <a:r>
              <a:rPr dirty="0" sz="1200" spc="13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apontam</a:t>
            </a:r>
            <a:r>
              <a:rPr dirty="0" sz="1200" spc="140">
                <a:latin typeface="Times New Roman"/>
                <a:cs typeface="Times New Roman"/>
              </a:rPr>
              <a:t>  </a:t>
            </a:r>
            <a:r>
              <a:rPr dirty="0" sz="1200" spc="-20">
                <a:latin typeface="Times New Roman"/>
                <a:cs typeface="Times New Roman"/>
              </a:rPr>
              <a:t>para </a:t>
            </a:r>
            <a:r>
              <a:rPr dirty="0" sz="1200">
                <a:latin typeface="Times New Roman"/>
                <a:cs typeface="Times New Roman"/>
              </a:rPr>
              <a:t>relaxamento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redução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do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estresse,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dialogam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diretamente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com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essa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premissa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atuação </a:t>
            </a:r>
            <a:r>
              <a:rPr dirty="0" sz="1200">
                <a:latin typeface="Times New Roman"/>
                <a:cs typeface="Times New Roman"/>
              </a:rPr>
              <a:t>no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corpo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energético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para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promover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equilíbrio.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0"/>
              </a:spcBef>
            </a:pPr>
            <a:endParaRPr sz="12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200" b="1">
                <a:latin typeface="Times New Roman"/>
                <a:cs typeface="Times New Roman"/>
              </a:rPr>
              <a:t>Resultados</a:t>
            </a:r>
            <a:r>
              <a:rPr dirty="0" sz="1200" spc="-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e</a:t>
            </a:r>
            <a:r>
              <a:rPr dirty="0" sz="1200" spc="-5" b="1">
                <a:latin typeface="Times New Roman"/>
                <a:cs typeface="Times New Roman"/>
              </a:rPr>
              <a:t> </a:t>
            </a:r>
            <a:r>
              <a:rPr dirty="0" sz="1200" spc="-10" b="1">
                <a:latin typeface="Times New Roman"/>
                <a:cs typeface="Times New Roman"/>
              </a:rPr>
              <a:t>Discussões</a:t>
            </a:r>
            <a:endParaRPr sz="1200">
              <a:latin typeface="Times New Roman"/>
              <a:cs typeface="Times New Roman"/>
            </a:endParaRPr>
          </a:p>
          <a:p>
            <a:pPr algn="just" marL="12700" marR="5715" indent="457200">
              <a:lnSpc>
                <a:spcPct val="143700"/>
              </a:lnSpc>
              <a:spcBef>
                <a:spcPts val="690"/>
              </a:spcBef>
            </a:pPr>
            <a:r>
              <a:rPr dirty="0" sz="1200">
                <a:latin typeface="Times New Roman"/>
                <a:cs typeface="Times New Roman"/>
              </a:rPr>
              <a:t>As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sessões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aplicação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acontecem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forma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presencial,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com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participação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do </a:t>
            </a:r>
            <a:r>
              <a:rPr dirty="0" sz="1200">
                <a:latin typeface="Times New Roman"/>
                <a:cs typeface="Times New Roman"/>
              </a:rPr>
              <a:t>bolsista,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uma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vez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na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semana,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com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duração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60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minutos,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prática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foi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aplicada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junto </a:t>
            </a:r>
            <a:r>
              <a:rPr dirty="0" sz="1200">
                <a:latin typeface="Times New Roman"/>
                <a:cs typeface="Times New Roman"/>
              </a:rPr>
              <a:t>com</a:t>
            </a:r>
            <a:r>
              <a:rPr dirty="0" sz="1200" spc="2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Terapia</a:t>
            </a:r>
            <a:r>
              <a:rPr dirty="0" sz="1200" spc="1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corporal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reichiana,</a:t>
            </a:r>
            <a:r>
              <a:rPr dirty="0" sz="1200" spc="1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partir</a:t>
            </a:r>
            <a:r>
              <a:rPr dirty="0" sz="1200" spc="1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da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observação</a:t>
            </a:r>
            <a:r>
              <a:rPr dirty="0" sz="1200" spc="1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da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respiração</a:t>
            </a:r>
            <a:r>
              <a:rPr dirty="0" sz="1200" spc="1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do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paciente, percebeu-</a:t>
            </a:r>
            <a:r>
              <a:rPr dirty="0" sz="1200">
                <a:latin typeface="Times New Roman"/>
                <a:cs typeface="Times New Roman"/>
              </a:rPr>
              <a:t>se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alteração</a:t>
            </a:r>
            <a:r>
              <a:rPr dirty="0" sz="1200" spc="20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do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ritmo</a:t>
            </a:r>
            <a:r>
              <a:rPr dirty="0" sz="1200" spc="20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respiratório</a:t>
            </a:r>
            <a:r>
              <a:rPr dirty="0" sz="1200" spc="20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foi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realizada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orientação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da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respiração </a:t>
            </a:r>
            <a:r>
              <a:rPr dirty="0" sz="1200">
                <a:latin typeface="Times New Roman"/>
                <a:cs typeface="Times New Roman"/>
              </a:rPr>
              <a:t>centrada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na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respiração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diafragmática.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028682" y="9926332"/>
            <a:ext cx="1464310" cy="331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27965">
              <a:lnSpc>
                <a:spcPct val="100000"/>
              </a:lnSpc>
              <a:spcBef>
                <a:spcPts val="100"/>
              </a:spcBef>
            </a:pPr>
            <a:r>
              <a:rPr dirty="0" sz="1000" i="1">
                <a:latin typeface="Times New Roman"/>
                <a:cs typeface="Times New Roman"/>
              </a:rPr>
              <a:t>Instituto</a:t>
            </a:r>
            <a:r>
              <a:rPr dirty="0" sz="1000" spc="-15" i="1">
                <a:latin typeface="Times New Roman"/>
                <a:cs typeface="Times New Roman"/>
              </a:rPr>
              <a:t> </a:t>
            </a:r>
            <a:r>
              <a:rPr dirty="0" sz="1000" spc="-10" i="1">
                <a:latin typeface="Times New Roman"/>
                <a:cs typeface="Times New Roman"/>
              </a:rPr>
              <a:t>Conexões</a:t>
            </a:r>
            <a:r>
              <a:rPr dirty="0" sz="1000" spc="-15" i="1">
                <a:latin typeface="Times New Roman"/>
                <a:cs typeface="Times New Roman"/>
              </a:rPr>
              <a:t> </a:t>
            </a:r>
            <a:r>
              <a:rPr dirty="0" sz="1000" spc="-20" i="1">
                <a:latin typeface="Times New Roman"/>
                <a:cs typeface="Times New Roman"/>
              </a:rPr>
              <a:t>360º </a:t>
            </a:r>
            <a:r>
              <a:rPr dirty="0" u="sng" sz="1000" spc="-10" i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2"/>
              </a:rPr>
              <a:t>https://conexoes360.com.br/</a:t>
            </a:r>
            <a:endParaRPr sz="1000">
              <a:latin typeface="Times New Roman"/>
              <a:cs typeface="Times New Roman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59" y="19050"/>
            <a:ext cx="7524750" cy="179070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84115" y="9742182"/>
            <a:ext cx="266700" cy="30912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1244600" y="4533897"/>
          <a:ext cx="4191000" cy="25622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68500"/>
                <a:gridCol w="2133600"/>
              </a:tblGrid>
              <a:tr h="418465">
                <a:tc>
                  <a:txBody>
                    <a:bodyPr/>
                    <a:lstStyle/>
                    <a:p>
                      <a:pPr marL="307975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dirty="0" sz="1000" spc="-35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Indicador</a:t>
                      </a:r>
                      <a:r>
                        <a:rPr dirty="0" sz="1000" spc="-30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de</a:t>
                      </a:r>
                      <a:r>
                        <a:rPr dirty="0" sz="1000" spc="-25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Percepção</a:t>
                      </a:r>
                      <a:endParaRPr sz="1000">
                        <a:latin typeface="Gill Sans MT"/>
                        <a:cs typeface="Gill Sans MT"/>
                      </a:endParaRPr>
                    </a:p>
                  </a:txBody>
                  <a:tcPr marL="0" marR="0" marB="0" marT="116205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284E3F"/>
                      </a:solidFill>
                      <a:prstDash val="solid"/>
                    </a:lnB>
                    <a:solidFill>
                      <a:srgbClr val="346753"/>
                    </a:solidFill>
                  </a:tcPr>
                </a:tc>
                <a:tc>
                  <a:txBody>
                    <a:bodyPr/>
                    <a:lstStyle/>
                    <a:p>
                      <a:pPr marL="974090" marR="137795" indent="-831215">
                        <a:lnSpc>
                          <a:spcPct val="114999"/>
                        </a:lnSpc>
                        <a:spcBef>
                          <a:spcPts val="45"/>
                        </a:spcBef>
                      </a:pPr>
                      <a:r>
                        <a:rPr dirty="0" sz="1000" spc="-30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Percentual</a:t>
                      </a:r>
                      <a:r>
                        <a:rPr dirty="0" sz="1000" spc="-20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de</a:t>
                      </a:r>
                      <a:r>
                        <a:rPr dirty="0" sz="1000" spc="-20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Resposta</a:t>
                      </a:r>
                      <a:r>
                        <a:rPr dirty="0" sz="1000" spc="-15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Positiva </a:t>
                      </a:r>
                      <a:r>
                        <a:rPr dirty="0" sz="1000" spc="-25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(%)</a:t>
                      </a:r>
                      <a:endParaRPr sz="1000">
                        <a:latin typeface="Gill Sans MT"/>
                        <a:cs typeface="Gill Sans MT"/>
                      </a:endParaRPr>
                    </a:p>
                  </a:txBody>
                  <a:tcPr marL="0" marR="0" marB="0" marT="5715">
                    <a:lnR w="12700">
                      <a:solidFill>
                        <a:srgbClr val="284E3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284E3F"/>
                      </a:solidFill>
                      <a:prstDash val="solid"/>
                    </a:lnB>
                    <a:solidFill>
                      <a:srgbClr val="346753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76835" marR="313055">
                        <a:lnSpc>
                          <a:spcPct val="114999"/>
                        </a:lnSpc>
                        <a:spcBef>
                          <a:spcPts val="30"/>
                        </a:spcBef>
                      </a:pPr>
                      <a:r>
                        <a:rPr dirty="0" sz="1000">
                          <a:solidFill>
                            <a:srgbClr val="424242"/>
                          </a:solidFill>
                          <a:latin typeface="Gill Sans MT"/>
                          <a:cs typeface="Gill Sans MT"/>
                        </a:rPr>
                        <a:t>Contribuiu</a:t>
                      </a:r>
                      <a:r>
                        <a:rPr dirty="0" sz="1000" spc="105">
                          <a:solidFill>
                            <a:srgbClr val="424242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000">
                          <a:solidFill>
                            <a:srgbClr val="424242"/>
                          </a:solidFill>
                          <a:latin typeface="Gill Sans MT"/>
                          <a:cs typeface="Gill Sans MT"/>
                        </a:rPr>
                        <a:t>para</a:t>
                      </a:r>
                      <a:r>
                        <a:rPr dirty="0" sz="1000" spc="110">
                          <a:solidFill>
                            <a:srgbClr val="424242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000">
                          <a:solidFill>
                            <a:srgbClr val="424242"/>
                          </a:solidFill>
                          <a:latin typeface="Gill Sans MT"/>
                          <a:cs typeface="Gill Sans MT"/>
                        </a:rPr>
                        <a:t>o</a:t>
                      </a:r>
                      <a:r>
                        <a:rPr dirty="0" sz="1000" spc="110">
                          <a:solidFill>
                            <a:srgbClr val="424242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000">
                          <a:solidFill>
                            <a:srgbClr val="424242"/>
                          </a:solidFill>
                          <a:latin typeface="Gill Sans MT"/>
                          <a:cs typeface="Gill Sans MT"/>
                        </a:rPr>
                        <a:t>bem-</a:t>
                      </a:r>
                      <a:r>
                        <a:rPr dirty="0" sz="1000" spc="-20">
                          <a:solidFill>
                            <a:srgbClr val="424242"/>
                          </a:solidFill>
                          <a:latin typeface="Gill Sans MT"/>
                          <a:cs typeface="Gill Sans MT"/>
                        </a:rPr>
                        <a:t>estar </a:t>
                      </a:r>
                      <a:r>
                        <a:rPr dirty="0" sz="1000" spc="-10">
                          <a:solidFill>
                            <a:srgbClr val="424242"/>
                          </a:solidFill>
                          <a:latin typeface="Gill Sans MT"/>
                          <a:cs typeface="Gill Sans MT"/>
                        </a:rPr>
                        <a:t>mental</a:t>
                      </a:r>
                      <a:endParaRPr sz="1000">
                        <a:latin typeface="Gill Sans MT"/>
                        <a:cs typeface="Gill Sans MT"/>
                      </a:endParaRPr>
                    </a:p>
                  </a:txBody>
                  <a:tcPr marL="0" marR="0" marB="0" marT="38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284E3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marR="64135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dirty="0" sz="1000" spc="30">
                          <a:solidFill>
                            <a:srgbClr val="424242"/>
                          </a:solidFill>
                          <a:latin typeface="Gill Sans MT"/>
                          <a:cs typeface="Gill Sans MT"/>
                        </a:rPr>
                        <a:t>90</a:t>
                      </a:r>
                      <a:endParaRPr sz="1000">
                        <a:latin typeface="Gill Sans MT"/>
                        <a:cs typeface="Gill Sans MT"/>
                      </a:endParaRPr>
                    </a:p>
                  </a:txBody>
                  <a:tcPr marL="0" marR="0" marB="0" marT="1143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284E3F"/>
                      </a:solidFill>
                      <a:prstDash val="solid"/>
                    </a:lnR>
                    <a:lnT w="12700">
                      <a:solidFill>
                        <a:srgbClr val="284E3F"/>
                      </a:solidFill>
                      <a:prstDash val="solid"/>
                    </a:lnT>
                  </a:tcPr>
                </a:tc>
              </a:tr>
              <a:tr h="431165">
                <a:tc>
                  <a:txBody>
                    <a:bodyPr/>
                    <a:lstStyle/>
                    <a:p>
                      <a:pPr marL="76835" marR="139065">
                        <a:lnSpc>
                          <a:spcPct val="114999"/>
                        </a:lnSpc>
                        <a:spcBef>
                          <a:spcPts val="165"/>
                        </a:spcBef>
                      </a:pPr>
                      <a:r>
                        <a:rPr dirty="0" sz="1000">
                          <a:solidFill>
                            <a:srgbClr val="424242"/>
                          </a:solidFill>
                          <a:latin typeface="Gill Sans MT"/>
                          <a:cs typeface="Gill Sans MT"/>
                        </a:rPr>
                        <a:t>Contribuiu</a:t>
                      </a:r>
                      <a:r>
                        <a:rPr dirty="0" sz="1000" spc="120">
                          <a:solidFill>
                            <a:srgbClr val="424242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000">
                          <a:solidFill>
                            <a:srgbClr val="424242"/>
                          </a:solidFill>
                          <a:latin typeface="Gill Sans MT"/>
                          <a:cs typeface="Gill Sans MT"/>
                        </a:rPr>
                        <a:t>para</a:t>
                      </a:r>
                      <a:r>
                        <a:rPr dirty="0" sz="1000" spc="120">
                          <a:solidFill>
                            <a:srgbClr val="424242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000">
                          <a:solidFill>
                            <a:srgbClr val="424242"/>
                          </a:solidFill>
                          <a:latin typeface="Gill Sans MT"/>
                          <a:cs typeface="Gill Sans MT"/>
                        </a:rPr>
                        <a:t>o</a:t>
                      </a:r>
                      <a:r>
                        <a:rPr dirty="0" sz="1000" spc="120">
                          <a:solidFill>
                            <a:srgbClr val="424242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000">
                          <a:solidFill>
                            <a:srgbClr val="424242"/>
                          </a:solidFill>
                          <a:latin typeface="Gill Sans MT"/>
                          <a:cs typeface="Gill Sans MT"/>
                        </a:rPr>
                        <a:t>bem-estar</a:t>
                      </a:r>
                      <a:r>
                        <a:rPr dirty="0" sz="1000" spc="130">
                          <a:solidFill>
                            <a:srgbClr val="424242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000" spc="-25">
                          <a:solidFill>
                            <a:srgbClr val="424242"/>
                          </a:solidFill>
                          <a:latin typeface="Gill Sans MT"/>
                          <a:cs typeface="Gill Sans MT"/>
                        </a:rPr>
                        <a:t>no </a:t>
                      </a:r>
                      <a:r>
                        <a:rPr dirty="0" sz="1000" spc="-10">
                          <a:solidFill>
                            <a:srgbClr val="424242"/>
                          </a:solidFill>
                          <a:latin typeface="Gill Sans MT"/>
                          <a:cs typeface="Gill Sans MT"/>
                        </a:rPr>
                        <a:t>trabalho</a:t>
                      </a:r>
                      <a:endParaRPr sz="1000">
                        <a:latin typeface="Gill Sans MT"/>
                        <a:cs typeface="Gill Sans MT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0000"/>
                      </a:solidFill>
                      <a:prstDash val="solid"/>
                    </a:lnL>
                    <a:solidFill>
                      <a:srgbClr val="F5F7F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64135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dirty="0" sz="1000" spc="30">
                          <a:solidFill>
                            <a:srgbClr val="424242"/>
                          </a:solidFill>
                          <a:latin typeface="Gill Sans MT"/>
                          <a:cs typeface="Gill Sans MT"/>
                        </a:rPr>
                        <a:t>90</a:t>
                      </a:r>
                      <a:endParaRPr sz="1000">
                        <a:latin typeface="Gill Sans MT"/>
                        <a:cs typeface="Gill Sans MT"/>
                      </a:endParaRPr>
                    </a:p>
                  </a:txBody>
                  <a:tcPr marL="0" marR="0" marB="0" marT="131445">
                    <a:lnR w="12700">
                      <a:solidFill>
                        <a:srgbClr val="284E3F"/>
                      </a:solidFill>
                      <a:prstDash val="solid"/>
                    </a:lnR>
                    <a:solidFill>
                      <a:srgbClr val="F5F7F9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000">
                          <a:solidFill>
                            <a:srgbClr val="424242"/>
                          </a:solidFill>
                          <a:latin typeface="Gill Sans MT"/>
                          <a:cs typeface="Gill Sans MT"/>
                        </a:rPr>
                        <a:t>Contribuiu</a:t>
                      </a:r>
                      <a:r>
                        <a:rPr dirty="0" sz="1000" spc="30">
                          <a:solidFill>
                            <a:srgbClr val="424242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000">
                          <a:solidFill>
                            <a:srgbClr val="424242"/>
                          </a:solidFill>
                          <a:latin typeface="Gill Sans MT"/>
                          <a:cs typeface="Gill Sans MT"/>
                        </a:rPr>
                        <a:t>para</a:t>
                      </a:r>
                      <a:r>
                        <a:rPr dirty="0" sz="1000" spc="35">
                          <a:solidFill>
                            <a:srgbClr val="424242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000" spc="110">
                          <a:solidFill>
                            <a:srgbClr val="424242"/>
                          </a:solidFill>
                          <a:latin typeface="Gill Sans MT"/>
                          <a:cs typeface="Gill Sans MT"/>
                        </a:rPr>
                        <a:t>a</a:t>
                      </a:r>
                      <a:r>
                        <a:rPr dirty="0" sz="1000" spc="35">
                          <a:solidFill>
                            <a:srgbClr val="424242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000" spc="75">
                          <a:solidFill>
                            <a:srgbClr val="424242"/>
                          </a:solidFill>
                          <a:latin typeface="Gill Sans MT"/>
                          <a:cs typeface="Gill Sans MT"/>
                        </a:rPr>
                        <a:t>saúde</a:t>
                      </a:r>
                      <a:r>
                        <a:rPr dirty="0" sz="1000" spc="40">
                          <a:solidFill>
                            <a:srgbClr val="424242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000" spc="60">
                          <a:solidFill>
                            <a:srgbClr val="424242"/>
                          </a:solidFill>
                          <a:latin typeface="Gill Sans MT"/>
                          <a:cs typeface="Gill Sans MT"/>
                        </a:rPr>
                        <a:t>física</a:t>
                      </a:r>
                      <a:endParaRPr sz="1000">
                        <a:latin typeface="Gill Sans MT"/>
                        <a:cs typeface="Gill Sans MT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 marR="6413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000" spc="30">
                          <a:solidFill>
                            <a:srgbClr val="424242"/>
                          </a:solidFill>
                          <a:latin typeface="Gill Sans MT"/>
                          <a:cs typeface="Gill Sans MT"/>
                        </a:rPr>
                        <a:t>80</a:t>
                      </a:r>
                      <a:endParaRPr sz="1000">
                        <a:latin typeface="Gill Sans MT"/>
                        <a:cs typeface="Gill Sans MT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284E3F"/>
                      </a:solidFill>
                      <a:prstDash val="solid"/>
                    </a:lnR>
                  </a:tcPr>
                </a:tc>
              </a:tr>
              <a:tr h="431165">
                <a:tc>
                  <a:txBody>
                    <a:bodyPr/>
                    <a:lstStyle/>
                    <a:p>
                      <a:pPr marL="76835" marR="564515">
                        <a:lnSpc>
                          <a:spcPct val="114999"/>
                        </a:lnSpc>
                        <a:spcBef>
                          <a:spcPts val="155"/>
                        </a:spcBef>
                      </a:pPr>
                      <a:r>
                        <a:rPr dirty="0" sz="1000" spc="60">
                          <a:solidFill>
                            <a:srgbClr val="424242"/>
                          </a:solidFill>
                          <a:latin typeface="Gill Sans MT"/>
                          <a:cs typeface="Gill Sans MT"/>
                        </a:rPr>
                        <a:t>Reação</a:t>
                      </a:r>
                      <a:r>
                        <a:rPr dirty="0" sz="1000" spc="-30">
                          <a:solidFill>
                            <a:srgbClr val="424242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000" spc="85">
                          <a:solidFill>
                            <a:srgbClr val="424242"/>
                          </a:solidFill>
                          <a:latin typeface="Gill Sans MT"/>
                          <a:cs typeface="Gill Sans MT"/>
                        </a:rPr>
                        <a:t>mais</a:t>
                      </a:r>
                      <a:r>
                        <a:rPr dirty="0" sz="1000" spc="-25">
                          <a:solidFill>
                            <a:srgbClr val="424242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000" spc="80">
                          <a:solidFill>
                            <a:srgbClr val="424242"/>
                          </a:solidFill>
                          <a:latin typeface="Gill Sans MT"/>
                          <a:cs typeface="Gill Sans MT"/>
                        </a:rPr>
                        <a:t>calma</a:t>
                      </a:r>
                      <a:r>
                        <a:rPr dirty="0" sz="1000" spc="-25">
                          <a:solidFill>
                            <a:srgbClr val="424242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000" spc="45">
                          <a:solidFill>
                            <a:srgbClr val="424242"/>
                          </a:solidFill>
                          <a:latin typeface="Gill Sans MT"/>
                          <a:cs typeface="Gill Sans MT"/>
                        </a:rPr>
                        <a:t>em </a:t>
                      </a:r>
                      <a:r>
                        <a:rPr dirty="0" sz="1000" spc="55">
                          <a:solidFill>
                            <a:srgbClr val="424242"/>
                          </a:solidFill>
                          <a:latin typeface="Gill Sans MT"/>
                          <a:cs typeface="Gill Sans MT"/>
                        </a:rPr>
                        <a:t>situações</a:t>
                      </a:r>
                      <a:r>
                        <a:rPr dirty="0" sz="1000" spc="5">
                          <a:solidFill>
                            <a:srgbClr val="424242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000" spc="45">
                          <a:solidFill>
                            <a:srgbClr val="424242"/>
                          </a:solidFill>
                          <a:latin typeface="Gill Sans MT"/>
                          <a:cs typeface="Gill Sans MT"/>
                        </a:rPr>
                        <a:t>estressantes</a:t>
                      </a:r>
                      <a:endParaRPr sz="1000">
                        <a:latin typeface="Gill Sans MT"/>
                        <a:cs typeface="Gill Sans MT"/>
                      </a:endParaRPr>
                    </a:p>
                  </a:txBody>
                  <a:tcPr marL="0" marR="0" marB="0" marT="19685">
                    <a:lnL w="12700">
                      <a:solidFill>
                        <a:srgbClr val="000000"/>
                      </a:solidFill>
                      <a:prstDash val="solid"/>
                    </a:lnL>
                    <a:solidFill>
                      <a:srgbClr val="F5F7F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64135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dirty="0" sz="1000" spc="-20">
                          <a:solidFill>
                            <a:srgbClr val="424242"/>
                          </a:solidFill>
                          <a:latin typeface="Gill Sans MT"/>
                          <a:cs typeface="Gill Sans MT"/>
                        </a:rPr>
                        <a:t>88,5</a:t>
                      </a:r>
                      <a:endParaRPr sz="1000">
                        <a:latin typeface="Gill Sans MT"/>
                        <a:cs typeface="Gill Sans MT"/>
                      </a:endParaRPr>
                    </a:p>
                  </a:txBody>
                  <a:tcPr marL="0" marR="0" marB="0" marT="130175">
                    <a:lnR w="12700">
                      <a:solidFill>
                        <a:srgbClr val="284E3F"/>
                      </a:solidFill>
                      <a:prstDash val="solid"/>
                    </a:lnR>
                    <a:solidFill>
                      <a:srgbClr val="F5F7F9"/>
                    </a:solidFill>
                  </a:tcPr>
                </a:tc>
              </a:tr>
              <a:tr h="227965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1000">
                          <a:solidFill>
                            <a:srgbClr val="424242"/>
                          </a:solidFill>
                          <a:latin typeface="Gill Sans MT"/>
                          <a:cs typeface="Gill Sans MT"/>
                        </a:rPr>
                        <a:t>Melhora</a:t>
                      </a:r>
                      <a:r>
                        <a:rPr dirty="0" sz="1000" spc="25">
                          <a:solidFill>
                            <a:srgbClr val="424242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000" spc="80">
                          <a:solidFill>
                            <a:srgbClr val="424242"/>
                          </a:solidFill>
                          <a:latin typeface="Gill Sans MT"/>
                          <a:cs typeface="Gill Sans MT"/>
                        </a:rPr>
                        <a:t>da</a:t>
                      </a:r>
                      <a:r>
                        <a:rPr dirty="0" sz="1000" spc="30">
                          <a:solidFill>
                            <a:srgbClr val="424242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000" spc="55">
                          <a:solidFill>
                            <a:srgbClr val="424242"/>
                          </a:solidFill>
                          <a:latin typeface="Gill Sans MT"/>
                          <a:cs typeface="Gill Sans MT"/>
                        </a:rPr>
                        <a:t>atenção</a:t>
                      </a:r>
                      <a:r>
                        <a:rPr dirty="0" sz="1000" spc="25">
                          <a:solidFill>
                            <a:srgbClr val="424242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000" spc="90">
                          <a:solidFill>
                            <a:srgbClr val="424242"/>
                          </a:solidFill>
                          <a:latin typeface="Gill Sans MT"/>
                          <a:cs typeface="Gill Sans MT"/>
                        </a:rPr>
                        <a:t>nas</a:t>
                      </a:r>
                      <a:r>
                        <a:rPr dirty="0" sz="1000" spc="30">
                          <a:solidFill>
                            <a:srgbClr val="424242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000" spc="45">
                          <a:solidFill>
                            <a:srgbClr val="424242"/>
                          </a:solidFill>
                          <a:latin typeface="Gill Sans MT"/>
                          <a:cs typeface="Gill Sans MT"/>
                        </a:rPr>
                        <a:t>tarefas</a:t>
                      </a:r>
                      <a:endParaRPr sz="1000">
                        <a:latin typeface="Gill Sans MT"/>
                        <a:cs typeface="Gill Sans MT"/>
                      </a:endParaRPr>
                    </a:p>
                  </a:txBody>
                  <a:tcPr marL="0" marR="0" marB="0" marT="279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 marR="6413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1000" spc="-20">
                          <a:solidFill>
                            <a:srgbClr val="424242"/>
                          </a:solidFill>
                          <a:latin typeface="Gill Sans MT"/>
                          <a:cs typeface="Gill Sans MT"/>
                        </a:rPr>
                        <a:t>70,6</a:t>
                      </a:r>
                      <a:endParaRPr sz="1000">
                        <a:latin typeface="Gill Sans MT"/>
                        <a:cs typeface="Gill Sans MT"/>
                      </a:endParaRPr>
                    </a:p>
                  </a:txBody>
                  <a:tcPr marL="0" marR="0" marB="0" marT="279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284E3F"/>
                      </a:solidFill>
                      <a:prstDash val="solid"/>
                    </a:lnR>
                  </a:tcPr>
                </a:tc>
              </a:tr>
              <a:tr h="424815">
                <a:tc>
                  <a:txBody>
                    <a:bodyPr/>
                    <a:lstStyle/>
                    <a:p>
                      <a:pPr marL="76835" marR="575945">
                        <a:lnSpc>
                          <a:spcPct val="114999"/>
                        </a:lnSpc>
                        <a:spcBef>
                          <a:spcPts val="145"/>
                        </a:spcBef>
                      </a:pPr>
                      <a:r>
                        <a:rPr dirty="0" sz="1000">
                          <a:solidFill>
                            <a:srgbClr val="424242"/>
                          </a:solidFill>
                          <a:latin typeface="Gill Sans MT"/>
                          <a:cs typeface="Gill Sans MT"/>
                        </a:rPr>
                        <a:t>Melhora</a:t>
                      </a:r>
                      <a:r>
                        <a:rPr dirty="0" sz="1000" spc="85">
                          <a:solidFill>
                            <a:srgbClr val="424242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000" spc="90">
                          <a:solidFill>
                            <a:srgbClr val="424242"/>
                          </a:solidFill>
                          <a:latin typeface="Gill Sans MT"/>
                          <a:cs typeface="Gill Sans MT"/>
                        </a:rPr>
                        <a:t>nas </a:t>
                      </a:r>
                      <a:r>
                        <a:rPr dirty="0" sz="1000" spc="40">
                          <a:solidFill>
                            <a:srgbClr val="424242"/>
                          </a:solidFill>
                          <a:latin typeface="Gill Sans MT"/>
                          <a:cs typeface="Gill Sans MT"/>
                        </a:rPr>
                        <a:t>atividades </a:t>
                      </a:r>
                      <a:r>
                        <a:rPr dirty="0" sz="1000" spc="70">
                          <a:solidFill>
                            <a:srgbClr val="424242"/>
                          </a:solidFill>
                          <a:latin typeface="Gill Sans MT"/>
                          <a:cs typeface="Gill Sans MT"/>
                        </a:rPr>
                        <a:t>acadêmicas</a:t>
                      </a:r>
                      <a:endParaRPr sz="1000">
                        <a:latin typeface="Gill Sans MT"/>
                        <a:cs typeface="Gill Sans MT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284E3F"/>
                      </a:solidFill>
                      <a:prstDash val="solid"/>
                    </a:lnB>
                    <a:solidFill>
                      <a:srgbClr val="F5F7F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64135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dirty="0" sz="1000" spc="-20">
                          <a:solidFill>
                            <a:srgbClr val="424242"/>
                          </a:solidFill>
                          <a:latin typeface="Gill Sans MT"/>
                          <a:cs typeface="Gill Sans MT"/>
                        </a:rPr>
                        <a:t>70,9</a:t>
                      </a:r>
                      <a:endParaRPr sz="1000">
                        <a:latin typeface="Gill Sans MT"/>
                        <a:cs typeface="Gill Sans MT"/>
                      </a:endParaRPr>
                    </a:p>
                  </a:txBody>
                  <a:tcPr marL="0" marR="0" marB="0" marT="128905">
                    <a:lnR w="12700">
                      <a:solidFill>
                        <a:srgbClr val="284E3F"/>
                      </a:solidFill>
                      <a:prstDash val="solid"/>
                    </a:lnR>
                    <a:lnB w="12700">
                      <a:solidFill>
                        <a:srgbClr val="284E3F"/>
                      </a:solidFill>
                      <a:prstDash val="solid"/>
                    </a:lnB>
                    <a:solidFill>
                      <a:srgbClr val="F5F7F9"/>
                    </a:solidFill>
                  </a:tcPr>
                </a:tc>
              </a:tr>
            </a:tbl>
          </a:graphicData>
        </a:graphic>
      </p:graphicFrame>
      <p:sp>
        <p:nvSpPr>
          <p:cNvPr id="3" name="object 3" descr=""/>
          <p:cNvSpPr txBox="1"/>
          <p:nvPr/>
        </p:nvSpPr>
        <p:spPr>
          <a:xfrm>
            <a:off x="1067435" y="3632823"/>
            <a:ext cx="5042535" cy="736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Os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resultados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quantitativos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da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avaliação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estão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consolidados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na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Tabela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1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abaixo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ts val="1380"/>
              </a:lnSpc>
            </a:pPr>
            <a:r>
              <a:rPr dirty="0" sz="1200" b="1">
                <a:latin typeface="Times New Roman"/>
                <a:cs typeface="Times New Roman"/>
              </a:rPr>
              <a:t>Tabela</a:t>
            </a:r>
            <a:r>
              <a:rPr dirty="0" sz="1200" spc="484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1.</a:t>
            </a:r>
            <a:r>
              <a:rPr dirty="0" sz="1200" spc="484" b="1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Percepção</a:t>
            </a:r>
            <a:r>
              <a:rPr dirty="0" sz="1200" spc="48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dos</a:t>
            </a:r>
            <a:r>
              <a:rPr dirty="0" sz="1200" spc="4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participantes</a:t>
            </a:r>
            <a:r>
              <a:rPr dirty="0" sz="1200" spc="48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sobre</a:t>
            </a:r>
            <a:r>
              <a:rPr dirty="0" sz="1200" spc="4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os</a:t>
            </a:r>
            <a:r>
              <a:rPr dirty="0" sz="1200" spc="4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benefícios</a:t>
            </a:r>
            <a:r>
              <a:rPr dirty="0" sz="1200" spc="4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da</a:t>
            </a:r>
            <a:r>
              <a:rPr dirty="0" sz="1200" spc="41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intervenção participantes).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179607" y="3985871"/>
            <a:ext cx="304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latin typeface="Times New Roman"/>
                <a:cs typeface="Times New Roman"/>
              </a:rPr>
              <a:t>(100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067435" y="7217686"/>
            <a:ext cx="5425440" cy="23196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Times New Roman"/>
                <a:cs typeface="Times New Roman"/>
              </a:rPr>
              <a:t>Qualitativamente,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observou-</a:t>
            </a:r>
            <a:r>
              <a:rPr dirty="0" sz="1200">
                <a:latin typeface="Times New Roman"/>
                <a:cs typeface="Times New Roman"/>
              </a:rPr>
              <a:t>se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que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intervenção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promoveu:</a:t>
            </a:r>
            <a:endParaRPr sz="1200">
              <a:latin typeface="Times New Roman"/>
              <a:cs typeface="Times New Roman"/>
            </a:endParaRPr>
          </a:p>
          <a:p>
            <a:pPr marL="469265" indent="-227965">
              <a:lnSpc>
                <a:spcPct val="100000"/>
              </a:lnSpc>
              <a:spcBef>
                <a:spcPts val="1345"/>
              </a:spcBef>
              <a:buFont typeface="Arial"/>
              <a:buChar char="●"/>
              <a:tabLst>
                <a:tab pos="469265" algn="l"/>
              </a:tabLst>
            </a:pPr>
            <a:r>
              <a:rPr dirty="0" sz="1200">
                <a:latin typeface="Times New Roman"/>
                <a:cs typeface="Times New Roman"/>
              </a:rPr>
              <a:t>Melhora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funções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fisiológicas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(sistemas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cardiovascular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nervoso).</a:t>
            </a:r>
            <a:endParaRPr sz="1200">
              <a:latin typeface="Times New Roman"/>
              <a:cs typeface="Times New Roman"/>
            </a:endParaRPr>
          </a:p>
          <a:p>
            <a:pPr marL="469265" indent="-227965">
              <a:lnSpc>
                <a:spcPct val="100000"/>
              </a:lnSpc>
              <a:spcBef>
                <a:spcPts val="635"/>
              </a:spcBef>
              <a:buFont typeface="Arial"/>
              <a:buChar char="●"/>
              <a:tabLst>
                <a:tab pos="469265" algn="l"/>
              </a:tabLst>
            </a:pPr>
            <a:r>
              <a:rPr dirty="0" sz="1200">
                <a:latin typeface="Times New Roman"/>
                <a:cs typeface="Times New Roman"/>
              </a:rPr>
              <a:t>Sensação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satisfação,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bem-</a:t>
            </a:r>
            <a:r>
              <a:rPr dirty="0" sz="1200">
                <a:latin typeface="Times New Roman"/>
                <a:cs typeface="Times New Roman"/>
              </a:rPr>
              <a:t>estar,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relaxamento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redução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dos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níveis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estresse.</a:t>
            </a:r>
            <a:endParaRPr sz="1200">
              <a:latin typeface="Times New Roman"/>
              <a:cs typeface="Times New Roman"/>
            </a:endParaRPr>
          </a:p>
          <a:p>
            <a:pPr marL="469265" indent="-227965">
              <a:lnSpc>
                <a:spcPct val="100000"/>
              </a:lnSpc>
              <a:spcBef>
                <a:spcPts val="640"/>
              </a:spcBef>
              <a:buFont typeface="Arial"/>
              <a:buChar char="●"/>
              <a:tabLst>
                <a:tab pos="469265" algn="l"/>
              </a:tabLst>
            </a:pPr>
            <a:r>
              <a:rPr dirty="0" sz="1200">
                <a:latin typeface="Times New Roman"/>
                <a:cs typeface="Times New Roman"/>
              </a:rPr>
              <a:t>Melhora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no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autocontrole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nas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relações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sociais.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50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spc="-10" b="1">
                <a:latin typeface="Times New Roman"/>
                <a:cs typeface="Times New Roman"/>
              </a:rPr>
              <a:t>DISCUSSÃO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 indent="457200">
              <a:lnSpc>
                <a:spcPct val="143700"/>
              </a:lnSpc>
            </a:pPr>
            <a:r>
              <a:rPr dirty="0" sz="1200">
                <a:latin typeface="Times New Roman"/>
                <a:cs typeface="Times New Roman"/>
              </a:rPr>
              <a:t>Os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resultados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obtidos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são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coerentes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com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literatura,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que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associa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Reiki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as </a:t>
            </a:r>
            <a:r>
              <a:rPr dirty="0" sz="1200">
                <a:latin typeface="Times New Roman"/>
                <a:cs typeface="Times New Roman"/>
              </a:rPr>
              <a:t>práticas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respiração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à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promoção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relaxamento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redução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do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estresse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(JOYCE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 spc="-50">
                <a:latin typeface="Times New Roman"/>
                <a:cs typeface="Times New Roman"/>
              </a:rPr>
              <a:t>&amp; </a:t>
            </a:r>
            <a:r>
              <a:rPr dirty="0" sz="1200">
                <a:latin typeface="Times New Roman"/>
                <a:cs typeface="Times New Roman"/>
              </a:rPr>
              <a:t>HERBISON,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2015;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MOREIRA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&amp;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RIBEIRO,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2021).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alta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percepção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melhora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no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067435" y="9926332"/>
            <a:ext cx="1540510" cy="331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304800">
              <a:lnSpc>
                <a:spcPct val="100000"/>
              </a:lnSpc>
              <a:spcBef>
                <a:spcPts val="100"/>
              </a:spcBef>
            </a:pPr>
            <a:r>
              <a:rPr dirty="0" sz="1000" i="1">
                <a:latin typeface="Times New Roman"/>
                <a:cs typeface="Times New Roman"/>
              </a:rPr>
              <a:t>Instituto</a:t>
            </a:r>
            <a:r>
              <a:rPr dirty="0" sz="1000" spc="-15" i="1">
                <a:latin typeface="Times New Roman"/>
                <a:cs typeface="Times New Roman"/>
              </a:rPr>
              <a:t> </a:t>
            </a:r>
            <a:r>
              <a:rPr dirty="0" sz="1000" spc="-10" i="1">
                <a:latin typeface="Times New Roman"/>
                <a:cs typeface="Times New Roman"/>
              </a:rPr>
              <a:t>Conexões</a:t>
            </a:r>
            <a:r>
              <a:rPr dirty="0" sz="1000" spc="-15" i="1">
                <a:latin typeface="Times New Roman"/>
                <a:cs typeface="Times New Roman"/>
              </a:rPr>
              <a:t> </a:t>
            </a:r>
            <a:r>
              <a:rPr dirty="0" sz="1000" spc="-20" i="1">
                <a:latin typeface="Times New Roman"/>
                <a:cs typeface="Times New Roman"/>
              </a:rPr>
              <a:t>360º </a:t>
            </a:r>
            <a:r>
              <a:rPr dirty="0" u="sng" sz="1000" spc="-10" i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2"/>
              </a:rPr>
              <a:t>https://conexoes360.com.br/</a:t>
            </a:r>
            <a:endParaRPr sz="1000">
              <a:latin typeface="Times New Roman"/>
              <a:cs typeface="Times New Roman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59" y="19050"/>
            <a:ext cx="7539990" cy="1905000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99185" y="1978025"/>
            <a:ext cx="5400675" cy="1466850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99185" y="9742182"/>
            <a:ext cx="266700" cy="30912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67435" y="1741866"/>
            <a:ext cx="5425440" cy="77444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3700"/>
              </a:lnSpc>
              <a:spcBef>
                <a:spcPts val="100"/>
              </a:spcBef>
            </a:pPr>
            <a:r>
              <a:rPr dirty="0" sz="1200" spc="-10">
                <a:latin typeface="Times New Roman"/>
                <a:cs typeface="Times New Roman"/>
              </a:rPr>
              <a:t>bem-</a:t>
            </a:r>
            <a:r>
              <a:rPr dirty="0" sz="1200">
                <a:latin typeface="Times New Roman"/>
                <a:cs typeface="Times New Roman"/>
              </a:rPr>
              <a:t>estar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mental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(90,0%)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na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capacidade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reagir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com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calma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ao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estresse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(88,5%) </a:t>
            </a:r>
            <a:r>
              <a:rPr dirty="0" sz="1200">
                <a:latin typeface="Times New Roman"/>
                <a:cs typeface="Times New Roman"/>
              </a:rPr>
              <a:t>corrobora</a:t>
            </a:r>
            <a:r>
              <a:rPr dirty="0" sz="1200" spc="13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13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fundamentação</a:t>
            </a:r>
            <a:r>
              <a:rPr dirty="0" sz="1200" spc="13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teórica</a:t>
            </a:r>
            <a:r>
              <a:rPr dirty="0" sz="1200" spc="14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de</a:t>
            </a:r>
            <a:r>
              <a:rPr dirty="0" sz="1200" spc="13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que</a:t>
            </a:r>
            <a:r>
              <a:rPr dirty="0" sz="1200" spc="13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14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intervenção</a:t>
            </a:r>
            <a:r>
              <a:rPr dirty="0" sz="1200" spc="13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atua</a:t>
            </a:r>
            <a:r>
              <a:rPr dirty="0" sz="1200" spc="13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no</a:t>
            </a:r>
            <a:r>
              <a:rPr dirty="0" sz="1200" spc="100">
                <a:latin typeface="Times New Roman"/>
                <a:cs typeface="Times New Roman"/>
              </a:rPr>
              <a:t>  </a:t>
            </a:r>
            <a:r>
              <a:rPr dirty="0" sz="1200" spc="-10">
                <a:latin typeface="Times New Roman"/>
                <a:cs typeface="Times New Roman"/>
              </a:rPr>
              <a:t>reequilíbrio corpo-mente-energia.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Times New Roman"/>
              <a:cs typeface="Times New Roman"/>
            </a:endParaRPr>
          </a:p>
          <a:p>
            <a:pPr algn="just" marL="12700" marR="5715" indent="457200">
              <a:lnSpc>
                <a:spcPct val="143700"/>
              </a:lnSpc>
            </a:pPr>
            <a:r>
              <a:rPr dirty="0" sz="1200">
                <a:latin typeface="Times New Roman"/>
                <a:cs typeface="Times New Roman"/>
              </a:rPr>
              <a:t>Observou-se</a:t>
            </a:r>
            <a:r>
              <a:rPr dirty="0" sz="1200" spc="2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que</a:t>
            </a:r>
            <a:r>
              <a:rPr dirty="0" sz="1200" spc="2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2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intervenção</a:t>
            </a:r>
            <a:r>
              <a:rPr dirty="0" sz="1200" spc="2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com</a:t>
            </a:r>
            <a:r>
              <a:rPr dirty="0" sz="1200" spc="2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Reiki,</a:t>
            </a:r>
            <a:r>
              <a:rPr dirty="0" sz="1200" spc="2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aplicada</a:t>
            </a:r>
            <a:r>
              <a:rPr dirty="0" sz="1200" spc="2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em</a:t>
            </a:r>
            <a:r>
              <a:rPr dirty="0" sz="1200" spc="2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conjunto</a:t>
            </a:r>
            <a:r>
              <a:rPr dirty="0" sz="1200" spc="2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com</a:t>
            </a:r>
            <a:r>
              <a:rPr dirty="0" sz="1200" spc="2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27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da </a:t>
            </a:r>
            <a:r>
              <a:rPr dirty="0" sz="1200">
                <a:latin typeface="Times New Roman"/>
                <a:cs typeface="Times New Roman"/>
              </a:rPr>
              <a:t>técnica</a:t>
            </a:r>
            <a:r>
              <a:rPr dirty="0" sz="1200" spc="13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de</a:t>
            </a:r>
            <a:r>
              <a:rPr dirty="0" sz="1200" spc="13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respiração,</a:t>
            </a:r>
            <a:r>
              <a:rPr dirty="0" sz="1200" spc="13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promoveu</a:t>
            </a:r>
            <a:r>
              <a:rPr dirty="0" sz="1200" spc="13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melhora</a:t>
            </a:r>
            <a:r>
              <a:rPr dirty="0" sz="1200" spc="13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de</a:t>
            </a:r>
            <a:r>
              <a:rPr dirty="0" sz="1200" spc="4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funções</a:t>
            </a:r>
            <a:r>
              <a:rPr dirty="0" sz="1200" spc="4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fisiológicas</a:t>
            </a:r>
            <a:r>
              <a:rPr dirty="0" sz="1200" spc="4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dos</a:t>
            </a:r>
            <a:r>
              <a:rPr dirty="0" sz="1200" spc="49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sistemas </a:t>
            </a:r>
            <a:r>
              <a:rPr dirty="0" sz="1200">
                <a:latin typeface="Times New Roman"/>
                <a:cs typeface="Times New Roman"/>
              </a:rPr>
              <a:t>cardiovascular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nervoso.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Verificou-</a:t>
            </a:r>
            <a:r>
              <a:rPr dirty="0" sz="1200">
                <a:latin typeface="Times New Roman"/>
                <a:cs typeface="Times New Roman"/>
              </a:rPr>
              <a:t>se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satisfação,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bem-</a:t>
            </a:r>
            <a:r>
              <a:rPr dirty="0" sz="1200">
                <a:latin typeface="Times New Roman"/>
                <a:cs typeface="Times New Roman"/>
              </a:rPr>
              <a:t>estar,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relaxamento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redução</a:t>
            </a:r>
            <a:r>
              <a:rPr dirty="0" sz="1200" spc="-25">
                <a:latin typeface="Times New Roman"/>
                <a:cs typeface="Times New Roman"/>
              </a:rPr>
              <a:t> dos </a:t>
            </a:r>
            <a:r>
              <a:rPr dirty="0" sz="1200">
                <a:latin typeface="Times New Roman"/>
                <a:cs typeface="Times New Roman"/>
              </a:rPr>
              <a:t>níveis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estresse;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houve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influência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na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saúde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funcional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nos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estados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neurocognitivos, </a:t>
            </a:r>
            <a:r>
              <a:rPr dirty="0" sz="1200">
                <a:latin typeface="Times New Roman"/>
                <a:cs typeface="Times New Roman"/>
              </a:rPr>
              <a:t>além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melhora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no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autocontrole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nas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relações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sociais.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Times New Roman"/>
              <a:cs typeface="Times New Roman"/>
            </a:endParaRPr>
          </a:p>
          <a:p>
            <a:pPr algn="just" marL="12700" marR="6350" indent="457200">
              <a:lnSpc>
                <a:spcPct val="143700"/>
              </a:lnSpc>
            </a:pPr>
            <a:r>
              <a:rPr dirty="0" sz="1200">
                <a:latin typeface="Times New Roman"/>
                <a:cs typeface="Times New Roman"/>
              </a:rPr>
              <a:t>Em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uma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escala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0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10: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90,05%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diz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que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prática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contribuiu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para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bem-estar </a:t>
            </a:r>
            <a:r>
              <a:rPr dirty="0" sz="1200">
                <a:latin typeface="Times New Roman"/>
                <a:cs typeface="Times New Roman"/>
              </a:rPr>
              <a:t>mental;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90,08%</a:t>
            </a:r>
            <a:r>
              <a:rPr dirty="0" sz="1200" spc="20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diz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que</a:t>
            </a:r>
            <a:r>
              <a:rPr dirty="0" sz="1200" spc="20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contribuiu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para</a:t>
            </a:r>
            <a:r>
              <a:rPr dirty="0" sz="1200" spc="20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</a:t>
            </a:r>
            <a:r>
              <a:rPr dirty="0" sz="1200" spc="204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bem-</a:t>
            </a:r>
            <a:r>
              <a:rPr dirty="0" sz="1200">
                <a:latin typeface="Times New Roman"/>
                <a:cs typeface="Times New Roman"/>
              </a:rPr>
              <a:t>estar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no</a:t>
            </a:r>
            <a:r>
              <a:rPr dirty="0" sz="1200" spc="20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trabalho;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20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80,01%</a:t>
            </a:r>
            <a:r>
              <a:rPr dirty="0" sz="1200" spc="20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diz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que </a:t>
            </a:r>
            <a:r>
              <a:rPr dirty="0" sz="1200">
                <a:latin typeface="Times New Roman"/>
                <a:cs typeface="Times New Roman"/>
              </a:rPr>
              <a:t>contribuiu</a:t>
            </a:r>
            <a:r>
              <a:rPr dirty="0" sz="1200" spc="1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para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saúde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física.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88,50%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dos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praticantes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reagiram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com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mais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calma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em </a:t>
            </a:r>
            <a:r>
              <a:rPr dirty="0" sz="1200">
                <a:latin typeface="Times New Roman"/>
                <a:cs typeface="Times New Roman"/>
              </a:rPr>
              <a:t>situações</a:t>
            </a:r>
            <a:r>
              <a:rPr dirty="0" sz="1200" spc="4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estressantes;</a:t>
            </a:r>
            <a:r>
              <a:rPr dirty="0" sz="1200" spc="409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70,59%</a:t>
            </a:r>
            <a:r>
              <a:rPr dirty="0" sz="1200" spc="409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perceberam</a:t>
            </a:r>
            <a:r>
              <a:rPr dirty="0" sz="1200" spc="409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melhora</a:t>
            </a:r>
            <a:r>
              <a:rPr dirty="0" sz="1200" spc="409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da</a:t>
            </a:r>
            <a:r>
              <a:rPr dirty="0" sz="1200" spc="3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atenção</a:t>
            </a:r>
            <a:r>
              <a:rPr dirty="0" sz="1200" spc="3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na</a:t>
            </a:r>
            <a:r>
              <a:rPr dirty="0" sz="1200" spc="3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realização</a:t>
            </a:r>
            <a:r>
              <a:rPr dirty="0" sz="1200" spc="33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das </a:t>
            </a:r>
            <a:r>
              <a:rPr dirty="0" sz="1200">
                <a:latin typeface="Times New Roman"/>
                <a:cs typeface="Times New Roman"/>
              </a:rPr>
              <a:t>tarefas;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70,94%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relatou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melhora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nas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atividades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acadêmicas.</a:t>
            </a:r>
            <a:endParaRPr sz="1200">
              <a:latin typeface="Times New Roman"/>
              <a:cs typeface="Times New Roman"/>
            </a:endParaRPr>
          </a:p>
          <a:p>
            <a:pPr algn="just" marL="12700" marR="9525" indent="457200">
              <a:lnSpc>
                <a:spcPct val="143700"/>
              </a:lnSpc>
            </a:pPr>
            <a:r>
              <a:rPr dirty="0" sz="1200">
                <a:latin typeface="Times New Roman"/>
                <a:cs typeface="Times New Roman"/>
              </a:rPr>
              <a:t>Limitações:</a:t>
            </a:r>
            <a:r>
              <a:rPr dirty="0" sz="1200" spc="2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É</a:t>
            </a:r>
            <a:r>
              <a:rPr dirty="0" sz="1200" spc="2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importante</a:t>
            </a:r>
            <a:r>
              <a:rPr dirty="0" sz="1200" spc="2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destacar</a:t>
            </a:r>
            <a:r>
              <a:rPr dirty="0" sz="1200" spc="2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as</a:t>
            </a:r>
            <a:r>
              <a:rPr dirty="0" sz="1200" spc="2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limitações</a:t>
            </a:r>
            <a:r>
              <a:rPr dirty="0" sz="1200" spc="2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inerentes</a:t>
            </a:r>
            <a:r>
              <a:rPr dirty="0" sz="1200" spc="2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2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este</a:t>
            </a:r>
            <a:r>
              <a:rPr dirty="0" sz="1200" spc="2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estudo.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Os </a:t>
            </a:r>
            <a:r>
              <a:rPr dirty="0" sz="1200">
                <a:latin typeface="Times New Roman"/>
                <a:cs typeface="Times New Roman"/>
              </a:rPr>
              <a:t>dados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baseiam-</a:t>
            </a:r>
            <a:r>
              <a:rPr dirty="0" sz="1200">
                <a:latin typeface="Times New Roman"/>
                <a:cs typeface="Times New Roman"/>
              </a:rPr>
              <a:t>se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em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autorrelato,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que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está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sujeito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vieses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subjetivos.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amostra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de </a:t>
            </a:r>
            <a:r>
              <a:rPr dirty="0" sz="1200">
                <a:latin typeface="Times New Roman"/>
                <a:cs typeface="Times New Roman"/>
              </a:rPr>
              <a:t>conveniência,</a:t>
            </a:r>
            <a:r>
              <a:rPr dirty="0" sz="1200" spc="3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</a:t>
            </a:r>
            <a:r>
              <a:rPr dirty="0" sz="1200" spc="3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tamanho</a:t>
            </a:r>
            <a:r>
              <a:rPr dirty="0" sz="1200" spc="3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limitado,</a:t>
            </a:r>
            <a:r>
              <a:rPr dirty="0" sz="1200" spc="3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3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3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ausência</a:t>
            </a:r>
            <a:r>
              <a:rPr dirty="0" sz="1200" spc="3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</a:t>
            </a:r>
            <a:r>
              <a:rPr dirty="0" sz="1200" spc="3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um</a:t>
            </a:r>
            <a:r>
              <a:rPr dirty="0" sz="1200" spc="2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grupo</a:t>
            </a:r>
            <a:r>
              <a:rPr dirty="0" sz="1200" spc="2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controle</a:t>
            </a:r>
            <a:r>
              <a:rPr dirty="0" sz="1200" spc="27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impedem </a:t>
            </a:r>
            <a:r>
              <a:rPr dirty="0" sz="1200">
                <a:latin typeface="Times New Roman"/>
                <a:cs typeface="Times New Roman"/>
              </a:rPr>
              <a:t>inferências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causais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robustas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generalização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dos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resultados.</a:t>
            </a:r>
            <a:endParaRPr sz="1200">
              <a:latin typeface="Times New Roman"/>
              <a:cs typeface="Times New Roman"/>
            </a:endParaRPr>
          </a:p>
          <a:p>
            <a:pPr algn="just" marL="12700" marR="6350" indent="457200">
              <a:lnSpc>
                <a:spcPct val="143700"/>
              </a:lnSpc>
            </a:pPr>
            <a:r>
              <a:rPr dirty="0" sz="1200">
                <a:latin typeface="Times New Roman"/>
                <a:cs typeface="Times New Roman"/>
              </a:rPr>
              <a:t>Próximos</a:t>
            </a:r>
            <a:r>
              <a:rPr dirty="0" sz="1200" spc="2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Passos:</a:t>
            </a:r>
            <a:r>
              <a:rPr dirty="0" sz="1200" spc="29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Recomenda-</a:t>
            </a:r>
            <a:r>
              <a:rPr dirty="0" sz="1200">
                <a:latin typeface="Times New Roman"/>
                <a:cs typeface="Times New Roman"/>
              </a:rPr>
              <a:t>se</a:t>
            </a:r>
            <a:r>
              <a:rPr dirty="0" sz="1200" spc="2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para</a:t>
            </a:r>
            <a:r>
              <a:rPr dirty="0" sz="1200" spc="2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estudos</a:t>
            </a:r>
            <a:r>
              <a:rPr dirty="0" sz="1200" spc="2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futuros</a:t>
            </a:r>
            <a:r>
              <a:rPr dirty="0" sz="1200" spc="2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2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adoção</a:t>
            </a:r>
            <a:r>
              <a:rPr dirty="0" sz="1200" spc="2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</a:t>
            </a:r>
            <a:r>
              <a:rPr dirty="0" sz="1200" spc="21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desenhos </a:t>
            </a:r>
            <a:r>
              <a:rPr dirty="0" sz="1200">
                <a:latin typeface="Times New Roman"/>
                <a:cs typeface="Times New Roman"/>
              </a:rPr>
              <a:t>metodológicos</a:t>
            </a:r>
            <a:r>
              <a:rPr dirty="0" sz="1200" spc="48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mais</a:t>
            </a:r>
            <a:r>
              <a:rPr dirty="0" sz="1200" spc="4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robustos,</a:t>
            </a:r>
            <a:r>
              <a:rPr dirty="0" sz="1200" spc="4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como</a:t>
            </a:r>
            <a:r>
              <a:rPr dirty="0" sz="1200" spc="48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ensaios</a:t>
            </a:r>
            <a:r>
              <a:rPr dirty="0" sz="1200" spc="4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clínicos</a:t>
            </a:r>
            <a:r>
              <a:rPr dirty="0" sz="1200" spc="4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randomizados,</a:t>
            </a:r>
            <a:r>
              <a:rPr dirty="0" sz="1200" spc="4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com</a:t>
            </a:r>
            <a:r>
              <a:rPr dirty="0" sz="1200" spc="42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grupos </a:t>
            </a:r>
            <a:r>
              <a:rPr dirty="0" sz="1200">
                <a:latin typeface="Times New Roman"/>
                <a:cs typeface="Times New Roman"/>
              </a:rPr>
              <a:t>controle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instrumentos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validados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para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mensurar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parâmetros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fisiológicos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(e.g.,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cortisol salivar,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frequência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cardíaca)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em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conjunto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com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escalas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psicométricas.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50"/>
              </a:spcBef>
            </a:pPr>
            <a:endParaRPr sz="12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200" b="1">
                <a:latin typeface="Times New Roman"/>
                <a:cs typeface="Times New Roman"/>
              </a:rPr>
              <a:t>Considerações</a:t>
            </a:r>
            <a:r>
              <a:rPr dirty="0" sz="1200" spc="-75" b="1">
                <a:latin typeface="Times New Roman"/>
                <a:cs typeface="Times New Roman"/>
              </a:rPr>
              <a:t> </a:t>
            </a:r>
            <a:r>
              <a:rPr dirty="0" sz="1200" spc="-10" b="1">
                <a:latin typeface="Times New Roman"/>
                <a:cs typeface="Times New Roman"/>
              </a:rPr>
              <a:t>Finais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 indent="457200">
              <a:lnSpc>
                <a:spcPct val="143700"/>
              </a:lnSpc>
              <a:spcBef>
                <a:spcPts val="690"/>
              </a:spcBef>
            </a:pPr>
            <a:r>
              <a:rPr dirty="0" sz="1200" spc="-10">
                <a:latin typeface="Times New Roman"/>
                <a:cs typeface="Times New Roman"/>
              </a:rPr>
              <a:t>Compreendeu-</a:t>
            </a:r>
            <a:r>
              <a:rPr dirty="0" sz="1200">
                <a:latin typeface="Times New Roman"/>
                <a:cs typeface="Times New Roman"/>
              </a:rPr>
              <a:t>se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que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Reiki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é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uma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ferramenta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terapêutica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simples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que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contribui </a:t>
            </a:r>
            <a:r>
              <a:rPr dirty="0" sz="1200">
                <a:latin typeface="Times New Roman"/>
                <a:cs typeface="Times New Roman"/>
              </a:rPr>
              <a:t>para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melhoria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da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qualidade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vida.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Há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benefícios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notórios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na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utilização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desta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Prática </a:t>
            </a:r>
            <a:r>
              <a:rPr dirty="0" sz="1200">
                <a:latin typeface="Times New Roman"/>
                <a:cs typeface="Times New Roman"/>
              </a:rPr>
              <a:t>Integrativa</a:t>
            </a:r>
            <a:r>
              <a:rPr dirty="0" sz="1200" spc="1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Complementar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em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Saúde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(PICS)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que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pode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ser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complementar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técnicas </a:t>
            </a:r>
            <a:r>
              <a:rPr dirty="0" sz="1200">
                <a:latin typeface="Times New Roman"/>
                <a:cs typeface="Times New Roman"/>
              </a:rPr>
              <a:t>terapêuticas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da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Psicologia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como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é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caso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da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respiração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diafragmática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muito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utilizada</a:t>
            </a:r>
            <a:r>
              <a:rPr dirty="0" sz="1200" spc="-25">
                <a:latin typeface="Times New Roman"/>
                <a:cs typeface="Times New Roman"/>
              </a:rPr>
              <a:t> na </a:t>
            </a:r>
            <a:r>
              <a:rPr dirty="0" sz="1200">
                <a:latin typeface="Times New Roman"/>
                <a:cs typeface="Times New Roman"/>
              </a:rPr>
              <a:t>análise</a:t>
            </a:r>
            <a:r>
              <a:rPr dirty="0" sz="1200" spc="2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reichiana</a:t>
            </a:r>
            <a:r>
              <a:rPr dirty="0" sz="1200" spc="2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2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na</a:t>
            </a:r>
            <a:r>
              <a:rPr dirty="0" sz="1200" spc="2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bioenergética</a:t>
            </a:r>
            <a:r>
              <a:rPr dirty="0" sz="1200" spc="2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visto</a:t>
            </a:r>
            <a:r>
              <a:rPr dirty="0" sz="1200" spc="2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que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ambas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atuam</a:t>
            </a:r>
            <a:r>
              <a:rPr dirty="0" sz="1200" spc="1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visando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equilíbrio,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 spc="-50">
                <a:latin typeface="Times New Roman"/>
                <a:cs typeface="Times New Roman"/>
              </a:rPr>
              <a:t>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028682" y="9926332"/>
            <a:ext cx="1464310" cy="331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27965">
              <a:lnSpc>
                <a:spcPct val="100000"/>
              </a:lnSpc>
              <a:spcBef>
                <a:spcPts val="100"/>
              </a:spcBef>
            </a:pPr>
            <a:r>
              <a:rPr dirty="0" sz="1000" i="1">
                <a:latin typeface="Times New Roman"/>
                <a:cs typeface="Times New Roman"/>
              </a:rPr>
              <a:t>Instituto</a:t>
            </a:r>
            <a:r>
              <a:rPr dirty="0" sz="1000" spc="-15" i="1">
                <a:latin typeface="Times New Roman"/>
                <a:cs typeface="Times New Roman"/>
              </a:rPr>
              <a:t> </a:t>
            </a:r>
            <a:r>
              <a:rPr dirty="0" sz="1000" spc="-10" i="1">
                <a:latin typeface="Times New Roman"/>
                <a:cs typeface="Times New Roman"/>
              </a:rPr>
              <a:t>Conexões</a:t>
            </a:r>
            <a:r>
              <a:rPr dirty="0" sz="1000" spc="-15" i="1">
                <a:latin typeface="Times New Roman"/>
                <a:cs typeface="Times New Roman"/>
              </a:rPr>
              <a:t> </a:t>
            </a:r>
            <a:r>
              <a:rPr dirty="0" sz="1000" spc="-20" i="1">
                <a:latin typeface="Times New Roman"/>
                <a:cs typeface="Times New Roman"/>
              </a:rPr>
              <a:t>360º </a:t>
            </a:r>
            <a:r>
              <a:rPr dirty="0" u="sng" sz="1000" spc="-10" i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2"/>
              </a:rPr>
              <a:t>https://conexoes360.com.br/</a:t>
            </a:r>
            <a:endParaRPr sz="1000">
              <a:latin typeface="Times New Roman"/>
              <a:cs typeface="Times New Roman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59" y="19050"/>
            <a:ext cx="7524750" cy="179070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84115" y="9742182"/>
            <a:ext cx="266700" cy="30912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67435" y="1856166"/>
            <a:ext cx="5425440" cy="73634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6350">
              <a:lnSpc>
                <a:spcPct val="1437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harmonia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do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ser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humano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em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sua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totalidade,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mental,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emocional,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corporal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espiritual </a:t>
            </a:r>
            <a:r>
              <a:rPr dirty="0" sz="1200">
                <a:latin typeface="Times New Roman"/>
                <a:cs typeface="Times New Roman"/>
              </a:rPr>
              <a:t>(CARDOZO,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2009;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35">
                <a:latin typeface="Times New Roman"/>
                <a:cs typeface="Times New Roman"/>
              </a:rPr>
              <a:t>NAVARRO,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2002).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 indent="457200">
              <a:lnSpc>
                <a:spcPct val="143700"/>
              </a:lnSpc>
            </a:pPr>
            <a:r>
              <a:rPr dirty="0" sz="1200" spc="-10">
                <a:latin typeface="Times New Roman"/>
                <a:cs typeface="Times New Roman"/>
              </a:rPr>
              <a:t>Percebeu-</a:t>
            </a:r>
            <a:r>
              <a:rPr dirty="0" sz="1200">
                <a:latin typeface="Times New Roman"/>
                <a:cs typeface="Times New Roman"/>
              </a:rPr>
              <a:t>se</a:t>
            </a:r>
            <a:r>
              <a:rPr dirty="0" sz="1200" spc="20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que</a:t>
            </a:r>
            <a:r>
              <a:rPr dirty="0" sz="1200" spc="20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</a:t>
            </a:r>
            <a:r>
              <a:rPr dirty="0" sz="1200" spc="20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Reiki,</a:t>
            </a:r>
            <a:r>
              <a:rPr dirty="0" sz="1200" spc="20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integrado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à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técnica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respiração,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é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uma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ferramenta </a:t>
            </a:r>
            <a:r>
              <a:rPr dirty="0" sz="1200">
                <a:latin typeface="Times New Roman"/>
                <a:cs typeface="Times New Roman"/>
              </a:rPr>
              <a:t>terapêutica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baixo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custo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que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contribui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para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melhoria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da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qualidade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vida.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ação</a:t>
            </a:r>
            <a:r>
              <a:rPr dirty="0" sz="1200" spc="-25">
                <a:latin typeface="Times New Roman"/>
                <a:cs typeface="Times New Roman"/>
              </a:rPr>
              <a:t> de </a:t>
            </a:r>
            <a:r>
              <a:rPr dirty="0" sz="1200">
                <a:latin typeface="Times New Roman"/>
                <a:cs typeface="Times New Roman"/>
              </a:rPr>
              <a:t>extensão</a:t>
            </a:r>
            <a:r>
              <a:rPr dirty="0" sz="1200" spc="42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mostrou-</a:t>
            </a:r>
            <a:r>
              <a:rPr dirty="0" sz="1200">
                <a:latin typeface="Times New Roman"/>
                <a:cs typeface="Times New Roman"/>
              </a:rPr>
              <a:t>se</a:t>
            </a:r>
            <a:r>
              <a:rPr dirty="0" sz="1200" spc="4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fundamental</a:t>
            </a:r>
            <a:r>
              <a:rPr dirty="0" sz="1200" spc="3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para</a:t>
            </a:r>
            <a:r>
              <a:rPr dirty="0" sz="1200" spc="3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facilitar</a:t>
            </a:r>
            <a:r>
              <a:rPr dirty="0" sz="1200" spc="3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</a:t>
            </a:r>
            <a:r>
              <a:rPr dirty="0" sz="1200" spc="3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acesso</a:t>
            </a:r>
            <a:r>
              <a:rPr dirty="0" sz="1200" spc="3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3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Práticas</a:t>
            </a:r>
            <a:r>
              <a:rPr dirty="0" sz="1200" spc="3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Integrativas</a:t>
            </a:r>
            <a:r>
              <a:rPr dirty="0" sz="1200" spc="345">
                <a:latin typeface="Times New Roman"/>
                <a:cs typeface="Times New Roman"/>
              </a:rPr>
              <a:t> </a:t>
            </a:r>
            <a:r>
              <a:rPr dirty="0" sz="1200" spc="-50">
                <a:latin typeface="Times New Roman"/>
                <a:cs typeface="Times New Roman"/>
              </a:rPr>
              <a:t>e </a:t>
            </a:r>
            <a:r>
              <a:rPr dirty="0" sz="1200">
                <a:latin typeface="Times New Roman"/>
                <a:cs typeface="Times New Roman"/>
              </a:rPr>
              <a:t>Complementares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em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Saúde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(PICS)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em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uma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zona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rural,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trazendo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um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impacto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positivo</a:t>
            </a:r>
            <a:r>
              <a:rPr dirty="0" sz="1200" spc="-25">
                <a:latin typeface="Times New Roman"/>
                <a:cs typeface="Times New Roman"/>
              </a:rPr>
              <a:t> na </a:t>
            </a:r>
            <a:r>
              <a:rPr dirty="0" sz="1200">
                <a:latin typeface="Times New Roman"/>
                <a:cs typeface="Times New Roman"/>
              </a:rPr>
              <a:t>vida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uma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comunidade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que,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frequentemente,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têm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acesso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limitado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tais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recursos.</a:t>
            </a:r>
            <a:endParaRPr sz="1200">
              <a:latin typeface="Times New Roman"/>
              <a:cs typeface="Times New Roman"/>
            </a:endParaRPr>
          </a:p>
          <a:p>
            <a:pPr algn="just" marL="12700" marR="10160" indent="457200">
              <a:lnSpc>
                <a:spcPct val="143700"/>
              </a:lnSpc>
            </a:pPr>
            <a:r>
              <a:rPr dirty="0" sz="1200">
                <a:latin typeface="Times New Roman"/>
                <a:cs typeface="Times New Roman"/>
              </a:rPr>
              <a:t>Por</a:t>
            </a:r>
            <a:r>
              <a:rPr dirty="0" sz="1200" spc="43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fim,</a:t>
            </a:r>
            <a:r>
              <a:rPr dirty="0" sz="1200" spc="4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diante</a:t>
            </a:r>
            <a:r>
              <a:rPr dirty="0" sz="1200" spc="43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do</a:t>
            </a:r>
            <a:r>
              <a:rPr dirty="0" sz="1200" spc="4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exposto,</a:t>
            </a:r>
            <a:r>
              <a:rPr dirty="0" sz="1200" spc="44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conclui-</a:t>
            </a:r>
            <a:r>
              <a:rPr dirty="0" sz="1200">
                <a:latin typeface="Times New Roman"/>
                <a:cs typeface="Times New Roman"/>
              </a:rPr>
              <a:t>se,</a:t>
            </a:r>
            <a:r>
              <a:rPr dirty="0" sz="1200" spc="43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que</a:t>
            </a:r>
            <a:r>
              <a:rPr dirty="0" sz="1200" spc="4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4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ação</a:t>
            </a:r>
            <a:r>
              <a:rPr dirty="0" sz="1200" spc="4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</a:t>
            </a:r>
            <a:r>
              <a:rPr dirty="0" sz="1200" spc="4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extensão</a:t>
            </a:r>
            <a:r>
              <a:rPr dirty="0" sz="1200" spc="36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torna-</a:t>
            </a:r>
            <a:r>
              <a:rPr dirty="0" sz="1200" spc="-25">
                <a:latin typeface="Times New Roman"/>
                <a:cs typeface="Times New Roman"/>
              </a:rPr>
              <a:t>se </a:t>
            </a:r>
            <a:r>
              <a:rPr dirty="0" sz="1200">
                <a:latin typeface="Times New Roman"/>
                <a:cs typeface="Times New Roman"/>
              </a:rPr>
              <a:t>fundamental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para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esse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processo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facilitar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acesso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ações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bem-</a:t>
            </a:r>
            <a:r>
              <a:rPr dirty="0" sz="1200">
                <a:latin typeface="Times New Roman"/>
                <a:cs typeface="Times New Roman"/>
              </a:rPr>
              <a:t>estar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às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zonas </a:t>
            </a:r>
            <a:r>
              <a:rPr dirty="0" sz="1200">
                <a:latin typeface="Times New Roman"/>
                <a:cs typeface="Times New Roman"/>
              </a:rPr>
              <a:t>rurais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trazendo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um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impacto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positivo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na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vida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quem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pratica,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que,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muitas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vezes,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não </a:t>
            </a:r>
            <a:r>
              <a:rPr dirty="0" sz="1200">
                <a:latin typeface="Times New Roman"/>
                <a:cs typeface="Times New Roman"/>
              </a:rPr>
              <a:t>tem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recursos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financeiros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para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realizar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atividade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fora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do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contexto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extensionista.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0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spc="-10" b="1">
                <a:latin typeface="Times New Roman"/>
                <a:cs typeface="Times New Roman"/>
              </a:rPr>
              <a:t>Referências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Times New Roman"/>
              <a:cs typeface="Times New Roman"/>
            </a:endParaRPr>
          </a:p>
          <a:p>
            <a:pPr algn="just" marL="12700" marR="8890">
              <a:lnSpc>
                <a:spcPts val="1380"/>
              </a:lnSpc>
            </a:pPr>
            <a:r>
              <a:rPr dirty="0" sz="1200">
                <a:latin typeface="Times New Roman"/>
                <a:cs typeface="Times New Roman"/>
              </a:rPr>
              <a:t>AIME,</a:t>
            </a:r>
            <a:r>
              <a:rPr dirty="0" sz="1200" spc="10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F.</a:t>
            </a:r>
            <a:r>
              <a:rPr dirty="0" sz="1200" spc="10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S.</a:t>
            </a:r>
            <a:r>
              <a:rPr dirty="0" sz="1200" spc="10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An</a:t>
            </a:r>
            <a:r>
              <a:rPr dirty="0" sz="1200" spc="100">
                <a:latin typeface="Times New Roman"/>
                <a:cs typeface="Times New Roman"/>
              </a:rPr>
              <a:t>  </a:t>
            </a:r>
            <a:r>
              <a:rPr dirty="0" sz="1200" spc="-10">
                <a:latin typeface="Times New Roman"/>
                <a:cs typeface="Times New Roman"/>
              </a:rPr>
              <a:t>Anti-</a:t>
            </a:r>
            <a:r>
              <a:rPr dirty="0" sz="1200">
                <a:latin typeface="Times New Roman"/>
                <a:cs typeface="Times New Roman"/>
              </a:rPr>
              <a:t>Oppressive</a:t>
            </a:r>
            <a:r>
              <a:rPr dirty="0" sz="1200" spc="10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Quest</a:t>
            </a:r>
            <a:r>
              <a:rPr dirty="0" sz="1200" spc="10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10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Hold</a:t>
            </a:r>
            <a:r>
              <a:rPr dirty="0" sz="1200" spc="10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10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Body.</a:t>
            </a:r>
            <a:r>
              <a:rPr dirty="0" sz="1200" spc="430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International</a:t>
            </a:r>
            <a:r>
              <a:rPr dirty="0" sz="1200" spc="430" b="1">
                <a:latin typeface="Times New Roman"/>
                <a:cs typeface="Times New Roman"/>
              </a:rPr>
              <a:t> </a:t>
            </a:r>
            <a:r>
              <a:rPr dirty="0" sz="1200" spc="-20" b="1">
                <a:latin typeface="Times New Roman"/>
                <a:cs typeface="Times New Roman"/>
              </a:rPr>
              <a:t>Body </a:t>
            </a:r>
            <a:r>
              <a:rPr dirty="0" sz="1200" b="1">
                <a:latin typeface="Times New Roman"/>
                <a:cs typeface="Times New Roman"/>
              </a:rPr>
              <a:t>Psychotherapy</a:t>
            </a:r>
            <a:r>
              <a:rPr dirty="0" sz="1200" spc="315" b="1">
                <a:latin typeface="Times New Roman"/>
                <a:cs typeface="Times New Roman"/>
              </a:rPr>
              <a:t>  </a:t>
            </a:r>
            <a:r>
              <a:rPr dirty="0" sz="1200" b="1">
                <a:latin typeface="Times New Roman"/>
                <a:cs typeface="Times New Roman"/>
              </a:rPr>
              <a:t>Journal</a:t>
            </a:r>
            <a:r>
              <a:rPr dirty="0" sz="1200">
                <a:latin typeface="Times New Roman"/>
                <a:cs typeface="Times New Roman"/>
              </a:rPr>
              <a:t>,</a:t>
            </a:r>
            <a:r>
              <a:rPr dirty="0" sz="1200" spc="33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v.</a:t>
            </a:r>
            <a:r>
              <a:rPr dirty="0" sz="1200" spc="32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22,</a:t>
            </a:r>
            <a:r>
              <a:rPr dirty="0" sz="1200" spc="33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n.</a:t>
            </a:r>
            <a:r>
              <a:rPr dirty="0" sz="1200" spc="32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1,</a:t>
            </a:r>
            <a:r>
              <a:rPr dirty="0" sz="1200" spc="32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p.</a:t>
            </a:r>
            <a:r>
              <a:rPr dirty="0" sz="1200" spc="330">
                <a:latin typeface="Times New Roman"/>
                <a:cs typeface="Times New Roman"/>
              </a:rPr>
              <a:t>  </a:t>
            </a:r>
            <a:r>
              <a:rPr dirty="0" sz="1200" spc="-10">
                <a:latin typeface="Times New Roman"/>
                <a:cs typeface="Times New Roman"/>
              </a:rPr>
              <a:t>31-</a:t>
            </a:r>
            <a:r>
              <a:rPr dirty="0" sz="1200">
                <a:latin typeface="Times New Roman"/>
                <a:cs typeface="Times New Roman"/>
              </a:rPr>
              <a:t>37,</a:t>
            </a:r>
            <a:r>
              <a:rPr dirty="0" sz="1200" spc="32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2023.</a:t>
            </a:r>
            <a:r>
              <a:rPr dirty="0" sz="1200" spc="33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Disponível</a:t>
            </a:r>
            <a:r>
              <a:rPr dirty="0" sz="1200" spc="290">
                <a:latin typeface="Times New Roman"/>
                <a:cs typeface="Times New Roman"/>
              </a:rPr>
              <a:t>  </a:t>
            </a:r>
            <a:r>
              <a:rPr dirty="0" sz="1200" spc="-25">
                <a:latin typeface="Times New Roman"/>
                <a:cs typeface="Times New Roman"/>
              </a:rPr>
              <a:t>em: </a:t>
            </a:r>
            <a:r>
              <a:rPr dirty="0" u="sng" sz="1200" spc="-10">
                <a:solidFill>
                  <a:srgbClr val="1154CC"/>
                </a:solidFill>
                <a:uFill>
                  <a:solidFill>
                    <a:srgbClr val="1154CC"/>
                  </a:solidFill>
                </a:uFill>
                <a:latin typeface="Times New Roman"/>
                <a:cs typeface="Times New Roman"/>
                <a:hlinkClick r:id="rId2"/>
              </a:rPr>
              <a:t>https://www.ibpj.org/issues/IBPJ-</a:t>
            </a:r>
            <a:r>
              <a:rPr dirty="0" u="sng" sz="1200" spc="-35">
                <a:solidFill>
                  <a:srgbClr val="1154CC"/>
                </a:solidFill>
                <a:uFill>
                  <a:solidFill>
                    <a:srgbClr val="1154CC"/>
                  </a:solidFill>
                </a:uFill>
                <a:latin typeface="Times New Roman"/>
                <a:cs typeface="Times New Roman"/>
                <a:hlinkClick r:id="rId2"/>
              </a:rPr>
              <a:t>Volume-</a:t>
            </a:r>
            <a:r>
              <a:rPr dirty="0" u="sng" sz="1200" spc="-10">
                <a:solidFill>
                  <a:srgbClr val="1154CC"/>
                </a:solidFill>
                <a:uFill>
                  <a:solidFill>
                    <a:srgbClr val="1154CC"/>
                  </a:solidFill>
                </a:uFill>
                <a:latin typeface="Times New Roman"/>
                <a:cs typeface="Times New Roman"/>
                <a:hlinkClick r:id="rId2"/>
              </a:rPr>
              <a:t>22-Number-1-2023.pdf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algn="just" marL="12700" marR="6985">
              <a:lnSpc>
                <a:spcPts val="1380"/>
              </a:lnSpc>
            </a:pPr>
            <a:r>
              <a:rPr dirty="0" sz="1200">
                <a:latin typeface="Times New Roman"/>
                <a:cs typeface="Times New Roman"/>
              </a:rPr>
              <a:t>CARDOZO,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M.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S.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M.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Reich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Reiki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-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elo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das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energias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vitais.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In</a:t>
            </a:r>
            <a:r>
              <a:rPr dirty="0" sz="1200">
                <a:latin typeface="Times New Roman"/>
                <a:cs typeface="Times New Roman"/>
              </a:rPr>
              <a:t>: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Anais</a:t>
            </a:r>
            <a:r>
              <a:rPr dirty="0" sz="1200">
                <a:latin typeface="Times New Roman"/>
                <a:cs typeface="Times New Roman"/>
              </a:rPr>
              <a:t>.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ENCONTRO </a:t>
            </a:r>
            <a:r>
              <a:rPr dirty="0" sz="1200">
                <a:latin typeface="Times New Roman"/>
                <a:cs typeface="Times New Roman"/>
              </a:rPr>
              <a:t>PARANAENSE,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CONGRESSO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BRASILEIRO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PSICOTERAPIAS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CORPORAIS,</a:t>
            </a:r>
            <a:endParaRPr sz="1200">
              <a:latin typeface="Times New Roman"/>
              <a:cs typeface="Times New Roman"/>
            </a:endParaRPr>
          </a:p>
          <a:p>
            <a:pPr marL="12700" marR="5715">
              <a:lnSpc>
                <a:spcPts val="1380"/>
              </a:lnSpc>
              <a:tabLst>
                <a:tab pos="520700" algn="l"/>
                <a:tab pos="938530" algn="l"/>
                <a:tab pos="1500505" algn="l"/>
                <a:tab pos="2261870" algn="l"/>
                <a:tab pos="2886075" algn="l"/>
                <a:tab pos="3751579" algn="l"/>
                <a:tab pos="4304030" algn="l"/>
                <a:tab pos="5182235" algn="l"/>
              </a:tabLst>
            </a:pPr>
            <a:r>
              <a:rPr dirty="0" sz="1200" spc="-20">
                <a:latin typeface="Times New Roman"/>
                <a:cs typeface="Times New Roman"/>
              </a:rPr>
              <a:t>XIV,</a:t>
            </a:r>
            <a:r>
              <a:rPr dirty="0" sz="1200">
                <a:latin typeface="Times New Roman"/>
                <a:cs typeface="Times New Roman"/>
              </a:rPr>
              <a:t>	</a:t>
            </a:r>
            <a:r>
              <a:rPr dirty="0" sz="1200" spc="-25">
                <a:latin typeface="Times New Roman"/>
                <a:cs typeface="Times New Roman"/>
              </a:rPr>
              <a:t>IX,</a:t>
            </a:r>
            <a:r>
              <a:rPr dirty="0" sz="1200">
                <a:latin typeface="Times New Roman"/>
                <a:cs typeface="Times New Roman"/>
              </a:rPr>
              <a:t>	</a:t>
            </a:r>
            <a:r>
              <a:rPr dirty="0" sz="1200" spc="-10">
                <a:latin typeface="Times New Roman"/>
                <a:cs typeface="Times New Roman"/>
              </a:rPr>
              <a:t>2009.</a:t>
            </a:r>
            <a:r>
              <a:rPr dirty="0" sz="1200">
                <a:latin typeface="Times New Roman"/>
                <a:cs typeface="Times New Roman"/>
              </a:rPr>
              <a:t>	</a:t>
            </a:r>
            <a:r>
              <a:rPr dirty="0" sz="1200" spc="-10">
                <a:latin typeface="Times New Roman"/>
                <a:cs typeface="Times New Roman"/>
              </a:rPr>
              <a:t>Curitiba:</a:t>
            </a:r>
            <a:r>
              <a:rPr dirty="0" sz="1200">
                <a:latin typeface="Times New Roman"/>
                <a:cs typeface="Times New Roman"/>
              </a:rPr>
              <a:t>	</a:t>
            </a:r>
            <a:r>
              <a:rPr dirty="0" sz="1200" spc="-10">
                <a:latin typeface="Times New Roman"/>
                <a:cs typeface="Times New Roman"/>
              </a:rPr>
              <a:t>Centro</a:t>
            </a:r>
            <a:r>
              <a:rPr dirty="0" sz="1200">
                <a:latin typeface="Times New Roman"/>
                <a:cs typeface="Times New Roman"/>
              </a:rPr>
              <a:t>	</a:t>
            </a:r>
            <a:r>
              <a:rPr dirty="0" sz="1200" spc="-10">
                <a:latin typeface="Times New Roman"/>
                <a:cs typeface="Times New Roman"/>
              </a:rPr>
              <a:t>Reichiano,</a:t>
            </a:r>
            <a:r>
              <a:rPr dirty="0" sz="1200">
                <a:latin typeface="Times New Roman"/>
                <a:cs typeface="Times New Roman"/>
              </a:rPr>
              <a:t>	</a:t>
            </a:r>
            <a:r>
              <a:rPr dirty="0" sz="1200" spc="-10">
                <a:latin typeface="Times New Roman"/>
                <a:cs typeface="Times New Roman"/>
              </a:rPr>
              <a:t>2009.</a:t>
            </a:r>
            <a:r>
              <a:rPr dirty="0" sz="1200">
                <a:latin typeface="Times New Roman"/>
                <a:cs typeface="Times New Roman"/>
              </a:rPr>
              <a:t>	</a:t>
            </a:r>
            <a:r>
              <a:rPr dirty="0" sz="1200" spc="-10">
                <a:latin typeface="Times New Roman"/>
                <a:cs typeface="Times New Roman"/>
              </a:rPr>
              <a:t>Disponível</a:t>
            </a:r>
            <a:r>
              <a:rPr dirty="0" sz="1200">
                <a:latin typeface="Times New Roman"/>
                <a:cs typeface="Times New Roman"/>
              </a:rPr>
              <a:t>	</a:t>
            </a:r>
            <a:r>
              <a:rPr dirty="0" sz="1200" spc="-25">
                <a:latin typeface="Times New Roman"/>
                <a:cs typeface="Times New Roman"/>
              </a:rPr>
              <a:t>em: </a:t>
            </a:r>
            <a:r>
              <a:rPr dirty="0" u="sng" sz="1200" spc="-10">
                <a:solidFill>
                  <a:srgbClr val="1154CC"/>
                </a:solidFill>
                <a:uFill>
                  <a:solidFill>
                    <a:srgbClr val="1154CC"/>
                  </a:solidFill>
                </a:uFill>
                <a:latin typeface="Times New Roman"/>
                <a:cs typeface="Times New Roman"/>
                <a:hlinkClick r:id="rId3"/>
              </a:rPr>
              <a:t>https://www.centroreichiano.com.br/artigos/Anais-2009/CARDOZO-Maria-Salete-</a:t>
            </a:r>
            <a:r>
              <a:rPr dirty="0" u="sng" sz="1200" spc="-20">
                <a:solidFill>
                  <a:srgbClr val="1154CC"/>
                </a:solidFill>
                <a:uFill>
                  <a:solidFill>
                    <a:srgbClr val="1154CC"/>
                  </a:solidFill>
                </a:uFill>
                <a:latin typeface="Times New Roman"/>
                <a:cs typeface="Times New Roman"/>
                <a:hlinkClick r:id="rId3"/>
              </a:rPr>
              <a:t>Reic</a:t>
            </a:r>
            <a:r>
              <a:rPr dirty="0" sz="1200" spc="-20">
                <a:solidFill>
                  <a:srgbClr val="1154CC"/>
                </a:solidFill>
                <a:latin typeface="Times New Roman"/>
                <a:cs typeface="Times New Roman"/>
              </a:rPr>
              <a:t> </a:t>
            </a:r>
            <a:r>
              <a:rPr dirty="0" u="sng" sz="1200" spc="-10">
                <a:solidFill>
                  <a:srgbClr val="1154CC"/>
                </a:solidFill>
                <a:uFill>
                  <a:solidFill>
                    <a:srgbClr val="1154CC"/>
                  </a:solidFill>
                </a:uFill>
                <a:latin typeface="Times New Roman"/>
                <a:cs typeface="Times New Roman"/>
                <a:hlinkClick r:id="rId3"/>
              </a:rPr>
              <a:t>h-Reik.pdf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algn="just" marL="12700" marR="8255">
              <a:lnSpc>
                <a:spcPts val="1380"/>
              </a:lnSpc>
            </a:pPr>
            <a:r>
              <a:rPr dirty="0" sz="1200">
                <a:latin typeface="Times New Roman"/>
                <a:cs typeface="Times New Roman"/>
              </a:rPr>
              <a:t>JOYCE,</a:t>
            </a:r>
            <a:r>
              <a:rPr dirty="0" sz="1200" spc="3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J.;</a:t>
            </a:r>
            <a:r>
              <a:rPr dirty="0" sz="1200" spc="3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HERBISON,</a:t>
            </a:r>
            <a:r>
              <a:rPr dirty="0" sz="1200" spc="3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G.</a:t>
            </a:r>
            <a:r>
              <a:rPr dirty="0" sz="1200" spc="3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P.</a:t>
            </a:r>
            <a:r>
              <a:rPr dirty="0" sz="1200" spc="3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Reiki</a:t>
            </a:r>
            <a:r>
              <a:rPr dirty="0" sz="1200" spc="3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</a:t>
            </a:r>
            <a:r>
              <a:rPr dirty="0" sz="1200" spc="3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depression</a:t>
            </a:r>
            <a:r>
              <a:rPr dirty="0" sz="1200" spc="3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3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anxiety.</a:t>
            </a:r>
            <a:r>
              <a:rPr dirty="0" sz="1200" spc="340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The</a:t>
            </a:r>
            <a:r>
              <a:rPr dirty="0" sz="1200" spc="345" b="1">
                <a:latin typeface="Times New Roman"/>
                <a:cs typeface="Times New Roman"/>
              </a:rPr>
              <a:t> </a:t>
            </a:r>
            <a:r>
              <a:rPr dirty="0" sz="1200" spc="-10" b="1">
                <a:latin typeface="Times New Roman"/>
                <a:cs typeface="Times New Roman"/>
              </a:rPr>
              <a:t>Cochrane </a:t>
            </a:r>
            <a:r>
              <a:rPr dirty="0" sz="1200" b="1">
                <a:latin typeface="Times New Roman"/>
                <a:cs typeface="Times New Roman"/>
              </a:rPr>
              <a:t>database</a:t>
            </a:r>
            <a:r>
              <a:rPr dirty="0" sz="1200" spc="20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of</a:t>
            </a:r>
            <a:r>
              <a:rPr dirty="0" sz="1200" spc="20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systematic</a:t>
            </a:r>
            <a:r>
              <a:rPr dirty="0" sz="1200" spc="204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reviews</a:t>
            </a:r>
            <a:r>
              <a:rPr dirty="0" sz="1200">
                <a:latin typeface="Times New Roman"/>
                <a:cs typeface="Times New Roman"/>
              </a:rPr>
              <a:t>,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v.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2015,</a:t>
            </a:r>
            <a:r>
              <a:rPr dirty="0" sz="1200" spc="20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n.</a:t>
            </a:r>
            <a:r>
              <a:rPr dirty="0" sz="1200" spc="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4,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p.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CD006833,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2015.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Disponível</a:t>
            </a:r>
            <a:r>
              <a:rPr dirty="0" sz="1200" spc="13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em: </a:t>
            </a:r>
            <a:r>
              <a:rPr dirty="0" u="sng" sz="1200" spc="-10">
                <a:solidFill>
                  <a:srgbClr val="1154CC"/>
                </a:solidFill>
                <a:uFill>
                  <a:solidFill>
                    <a:srgbClr val="1154CC"/>
                  </a:solidFill>
                </a:uFill>
                <a:latin typeface="Times New Roman"/>
                <a:cs typeface="Times New Roman"/>
                <a:hlinkClick r:id="rId4"/>
              </a:rPr>
              <a:t>https://pmc.ncbi.nlm.nih.gov/articles/PMC11088458/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algn="just" marL="12700" marR="6985">
              <a:lnSpc>
                <a:spcPts val="1380"/>
              </a:lnSpc>
            </a:pPr>
            <a:r>
              <a:rPr dirty="0" sz="1200">
                <a:latin typeface="Times New Roman"/>
                <a:cs typeface="Times New Roman"/>
              </a:rPr>
              <a:t>JOYCE,</a:t>
            </a:r>
            <a:r>
              <a:rPr dirty="0" sz="1200" spc="25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J.;</a:t>
            </a:r>
            <a:r>
              <a:rPr dirty="0" sz="1200" spc="1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HERBISON,</a:t>
            </a:r>
            <a:r>
              <a:rPr dirty="0" sz="1200" spc="1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P.</a:t>
            </a:r>
            <a:r>
              <a:rPr dirty="0" sz="1200" spc="1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Reiki</a:t>
            </a:r>
            <a:r>
              <a:rPr dirty="0" sz="1200" spc="1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treatment</a:t>
            </a:r>
            <a:r>
              <a:rPr dirty="0" sz="1200" spc="1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</a:t>
            </a:r>
            <a:r>
              <a:rPr dirty="0" sz="1200" spc="1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psychological</a:t>
            </a:r>
            <a:r>
              <a:rPr dirty="0" sz="1200" spc="1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symptoms.</a:t>
            </a:r>
            <a:r>
              <a:rPr dirty="0" sz="1200" spc="190">
                <a:latin typeface="Times New Roman"/>
                <a:cs typeface="Times New Roman"/>
              </a:rPr>
              <a:t> </a:t>
            </a:r>
            <a:r>
              <a:rPr dirty="0" sz="1200" spc="-10" b="1">
                <a:latin typeface="Times New Roman"/>
                <a:cs typeface="Times New Roman"/>
              </a:rPr>
              <a:t>Cochrane </a:t>
            </a:r>
            <a:r>
              <a:rPr dirty="0" sz="1200" b="1">
                <a:latin typeface="Times New Roman"/>
                <a:cs typeface="Times New Roman"/>
              </a:rPr>
              <a:t>Database</a:t>
            </a:r>
            <a:r>
              <a:rPr dirty="0" sz="1200" spc="475" b="1">
                <a:latin typeface="Times New Roman"/>
                <a:cs typeface="Times New Roman"/>
              </a:rPr>
              <a:t>  </a:t>
            </a:r>
            <a:r>
              <a:rPr dirty="0" sz="1200" b="1">
                <a:latin typeface="Times New Roman"/>
                <a:cs typeface="Times New Roman"/>
              </a:rPr>
              <a:t>Systematic</a:t>
            </a:r>
            <a:r>
              <a:rPr dirty="0" sz="1200" spc="480" b="1">
                <a:latin typeface="Times New Roman"/>
                <a:cs typeface="Times New Roman"/>
              </a:rPr>
              <a:t>  </a:t>
            </a:r>
            <a:r>
              <a:rPr dirty="0" sz="1200" b="1">
                <a:latin typeface="Times New Roman"/>
                <a:cs typeface="Times New Roman"/>
              </a:rPr>
              <a:t>Review</a:t>
            </a:r>
            <a:r>
              <a:rPr dirty="0" sz="1200">
                <a:latin typeface="Times New Roman"/>
                <a:cs typeface="Times New Roman"/>
              </a:rPr>
              <a:t>,</a:t>
            </a:r>
            <a:r>
              <a:rPr dirty="0" sz="1200" spc="48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n.</a:t>
            </a:r>
            <a:r>
              <a:rPr dirty="0" sz="1200" spc="48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4,</a:t>
            </a:r>
            <a:r>
              <a:rPr dirty="0" sz="1200" spc="44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p.</a:t>
            </a:r>
            <a:r>
              <a:rPr dirty="0" sz="1200" spc="445">
                <a:latin typeface="Times New Roman"/>
                <a:cs typeface="Times New Roman"/>
              </a:rPr>
              <a:t>  </a:t>
            </a:r>
            <a:r>
              <a:rPr dirty="0" sz="1200" spc="-10">
                <a:latin typeface="Times New Roman"/>
                <a:cs typeface="Times New Roman"/>
              </a:rPr>
              <a:t>1-</a:t>
            </a:r>
            <a:r>
              <a:rPr dirty="0" sz="1200">
                <a:latin typeface="Times New Roman"/>
                <a:cs typeface="Times New Roman"/>
              </a:rPr>
              <a:t>6,</a:t>
            </a:r>
            <a:r>
              <a:rPr dirty="0" sz="1200" spc="44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2007.</a:t>
            </a:r>
            <a:r>
              <a:rPr dirty="0" sz="1200" spc="44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Disponível</a:t>
            </a:r>
            <a:r>
              <a:rPr dirty="0" sz="1200" spc="440">
                <a:latin typeface="Times New Roman"/>
                <a:cs typeface="Times New Roman"/>
              </a:rPr>
              <a:t>  </a:t>
            </a:r>
            <a:r>
              <a:rPr dirty="0" sz="1200" spc="-25">
                <a:latin typeface="Times New Roman"/>
                <a:cs typeface="Times New Roman"/>
              </a:rPr>
              <a:t>em: </a:t>
            </a:r>
            <a:r>
              <a:rPr dirty="0" u="sng" sz="1200" spc="-10">
                <a:solidFill>
                  <a:srgbClr val="1154CC"/>
                </a:solidFill>
                <a:uFill>
                  <a:solidFill>
                    <a:srgbClr val="1154CC"/>
                  </a:solidFill>
                </a:uFill>
                <a:latin typeface="Times New Roman"/>
                <a:cs typeface="Times New Roman"/>
                <a:hlinkClick r:id="rId5"/>
              </a:rPr>
              <a:t>https://doi.org/10.1002/14651858.CD006833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algn="just" marL="12700" marR="7620">
              <a:lnSpc>
                <a:spcPts val="1380"/>
              </a:lnSpc>
            </a:pPr>
            <a:r>
              <a:rPr dirty="0" sz="1200">
                <a:latin typeface="Times New Roman"/>
                <a:cs typeface="Times New Roman"/>
              </a:rPr>
              <a:t>LATORRE,</a:t>
            </a:r>
            <a:r>
              <a:rPr dirty="0" sz="1200" spc="2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M.</a:t>
            </a:r>
            <a:r>
              <a:rPr dirty="0" sz="1200" spc="25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A.</a:t>
            </a:r>
            <a:r>
              <a:rPr dirty="0" sz="1200" spc="2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use</a:t>
            </a:r>
            <a:r>
              <a:rPr dirty="0" sz="1200" spc="1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1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Reiki</a:t>
            </a:r>
            <a:r>
              <a:rPr dirty="0" sz="1200" spc="1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1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psychotherapy.</a:t>
            </a:r>
            <a:r>
              <a:rPr dirty="0" sz="1200" spc="185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Perspectives</a:t>
            </a:r>
            <a:r>
              <a:rPr dirty="0" sz="1200" spc="18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in</a:t>
            </a:r>
            <a:r>
              <a:rPr dirty="0" sz="1200" spc="180" b="1">
                <a:latin typeface="Times New Roman"/>
                <a:cs typeface="Times New Roman"/>
              </a:rPr>
              <a:t> </a:t>
            </a:r>
            <a:r>
              <a:rPr dirty="0" sz="1200" spc="-10" b="1">
                <a:latin typeface="Times New Roman"/>
                <a:cs typeface="Times New Roman"/>
              </a:rPr>
              <a:t>Psychiatric </a:t>
            </a:r>
            <a:r>
              <a:rPr dirty="0" sz="1200" b="1">
                <a:latin typeface="Times New Roman"/>
                <a:cs typeface="Times New Roman"/>
              </a:rPr>
              <a:t>Care</a:t>
            </a:r>
            <a:r>
              <a:rPr dirty="0" sz="1200">
                <a:latin typeface="Times New Roman"/>
                <a:cs typeface="Times New Roman"/>
              </a:rPr>
              <a:t>,</a:t>
            </a:r>
            <a:r>
              <a:rPr dirty="0" sz="1200" spc="465">
                <a:latin typeface="Times New Roman"/>
                <a:cs typeface="Times New Roman"/>
              </a:rPr>
              <a:t>   </a:t>
            </a:r>
            <a:r>
              <a:rPr dirty="0" sz="1200">
                <a:latin typeface="Times New Roman"/>
                <a:cs typeface="Times New Roman"/>
              </a:rPr>
              <a:t>v.</a:t>
            </a:r>
            <a:r>
              <a:rPr dirty="0" sz="1200" spc="470">
                <a:latin typeface="Times New Roman"/>
                <a:cs typeface="Times New Roman"/>
              </a:rPr>
              <a:t>   </a:t>
            </a:r>
            <a:r>
              <a:rPr dirty="0" sz="1200">
                <a:latin typeface="Times New Roman"/>
                <a:cs typeface="Times New Roman"/>
              </a:rPr>
              <a:t>41,</a:t>
            </a:r>
            <a:r>
              <a:rPr dirty="0" sz="1200" spc="465">
                <a:latin typeface="Times New Roman"/>
                <a:cs typeface="Times New Roman"/>
              </a:rPr>
              <a:t>   </a:t>
            </a:r>
            <a:r>
              <a:rPr dirty="0" sz="1200">
                <a:latin typeface="Times New Roman"/>
                <a:cs typeface="Times New Roman"/>
              </a:rPr>
              <a:t>n.</a:t>
            </a:r>
            <a:r>
              <a:rPr dirty="0" sz="1200" spc="470">
                <a:latin typeface="Times New Roman"/>
                <a:cs typeface="Times New Roman"/>
              </a:rPr>
              <a:t>   </a:t>
            </a:r>
            <a:r>
              <a:rPr dirty="0" sz="1200">
                <a:latin typeface="Times New Roman"/>
                <a:cs typeface="Times New Roman"/>
              </a:rPr>
              <a:t>4,</a:t>
            </a:r>
            <a:r>
              <a:rPr dirty="0" sz="1200" spc="445">
                <a:latin typeface="Times New Roman"/>
                <a:cs typeface="Times New Roman"/>
              </a:rPr>
              <a:t>   </a:t>
            </a:r>
            <a:r>
              <a:rPr dirty="0" sz="1200">
                <a:latin typeface="Times New Roman"/>
                <a:cs typeface="Times New Roman"/>
              </a:rPr>
              <a:t>p.</a:t>
            </a:r>
            <a:r>
              <a:rPr dirty="0" sz="1200" spc="440">
                <a:latin typeface="Times New Roman"/>
                <a:cs typeface="Times New Roman"/>
              </a:rPr>
              <a:t>   </a:t>
            </a:r>
            <a:r>
              <a:rPr dirty="0" sz="1200">
                <a:latin typeface="Times New Roman"/>
                <a:cs typeface="Times New Roman"/>
              </a:rPr>
              <a:t>184-187,</a:t>
            </a:r>
            <a:r>
              <a:rPr dirty="0" sz="1200" spc="445">
                <a:latin typeface="Times New Roman"/>
                <a:cs typeface="Times New Roman"/>
              </a:rPr>
              <a:t>   </a:t>
            </a:r>
            <a:r>
              <a:rPr dirty="0" sz="1200">
                <a:latin typeface="Times New Roman"/>
                <a:cs typeface="Times New Roman"/>
              </a:rPr>
              <a:t>2005.</a:t>
            </a:r>
            <a:r>
              <a:rPr dirty="0" sz="1200" spc="445">
                <a:latin typeface="Times New Roman"/>
                <a:cs typeface="Times New Roman"/>
              </a:rPr>
              <a:t>   </a:t>
            </a:r>
            <a:r>
              <a:rPr dirty="0" sz="1200">
                <a:latin typeface="Times New Roman"/>
                <a:cs typeface="Times New Roman"/>
              </a:rPr>
              <a:t>Disponível</a:t>
            </a:r>
            <a:r>
              <a:rPr dirty="0" sz="1200" spc="440">
                <a:latin typeface="Times New Roman"/>
                <a:cs typeface="Times New Roman"/>
              </a:rPr>
              <a:t>   </a:t>
            </a:r>
            <a:r>
              <a:rPr dirty="0" sz="1200" spc="-25">
                <a:latin typeface="Times New Roman"/>
                <a:cs typeface="Times New Roman"/>
              </a:rPr>
              <a:t>em: </a:t>
            </a:r>
            <a:r>
              <a:rPr dirty="0" u="sng" sz="1200" spc="-10">
                <a:solidFill>
                  <a:srgbClr val="1154CC"/>
                </a:solidFill>
                <a:uFill>
                  <a:solidFill>
                    <a:srgbClr val="1154CC"/>
                  </a:solidFill>
                </a:uFill>
                <a:latin typeface="Times New Roman"/>
                <a:cs typeface="Times New Roman"/>
                <a:hlinkClick r:id="rId6"/>
              </a:rPr>
              <a:t>https://doi.org/10.1111/j.1744-6163.2005.00035.x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067435" y="9926332"/>
            <a:ext cx="1540510" cy="331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304800">
              <a:lnSpc>
                <a:spcPct val="100000"/>
              </a:lnSpc>
              <a:spcBef>
                <a:spcPts val="100"/>
              </a:spcBef>
            </a:pPr>
            <a:r>
              <a:rPr dirty="0" sz="1000" i="1">
                <a:latin typeface="Times New Roman"/>
                <a:cs typeface="Times New Roman"/>
              </a:rPr>
              <a:t>Instituto</a:t>
            </a:r>
            <a:r>
              <a:rPr dirty="0" sz="1000" spc="-15" i="1">
                <a:latin typeface="Times New Roman"/>
                <a:cs typeface="Times New Roman"/>
              </a:rPr>
              <a:t> </a:t>
            </a:r>
            <a:r>
              <a:rPr dirty="0" sz="1000" spc="-10" i="1">
                <a:latin typeface="Times New Roman"/>
                <a:cs typeface="Times New Roman"/>
              </a:rPr>
              <a:t>Conexões</a:t>
            </a:r>
            <a:r>
              <a:rPr dirty="0" sz="1000" spc="-15" i="1">
                <a:latin typeface="Times New Roman"/>
                <a:cs typeface="Times New Roman"/>
              </a:rPr>
              <a:t> </a:t>
            </a:r>
            <a:r>
              <a:rPr dirty="0" sz="1000" spc="-20" i="1">
                <a:latin typeface="Times New Roman"/>
                <a:cs typeface="Times New Roman"/>
              </a:rPr>
              <a:t>360º </a:t>
            </a:r>
            <a:r>
              <a:rPr dirty="0" u="sng" sz="1000" spc="-10" i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7"/>
              </a:rPr>
              <a:t>https://conexoes360.com.br/</a:t>
            </a:r>
            <a:endParaRPr sz="1000">
              <a:latin typeface="Times New Roman"/>
              <a:cs typeface="Times New Roman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859" y="19050"/>
            <a:ext cx="7539990" cy="190500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99185" y="9742182"/>
            <a:ext cx="266700" cy="30912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67435" y="1821854"/>
            <a:ext cx="5510530" cy="481584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algn="just" marL="12700" marR="92075">
              <a:lnSpc>
                <a:spcPts val="1380"/>
              </a:lnSpc>
              <a:spcBef>
                <a:spcPts val="195"/>
              </a:spcBef>
            </a:pPr>
            <a:r>
              <a:rPr dirty="0" sz="1200">
                <a:latin typeface="Times New Roman"/>
                <a:cs typeface="Times New Roman"/>
              </a:rPr>
              <a:t>MOREIRA,</a:t>
            </a:r>
            <a:r>
              <a:rPr dirty="0" sz="1200" spc="25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V.</a:t>
            </a:r>
            <a:r>
              <a:rPr dirty="0" sz="1200" spc="1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P.</a:t>
            </a:r>
            <a:r>
              <a:rPr dirty="0" sz="1200" spc="1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L.;</a:t>
            </a:r>
            <a:r>
              <a:rPr dirty="0" sz="1200" spc="1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RIBEIRO,</a:t>
            </a:r>
            <a:r>
              <a:rPr dirty="0" sz="1200" spc="1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D.</a:t>
            </a:r>
            <a:r>
              <a:rPr dirty="0" sz="1200" spc="1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P.</a:t>
            </a:r>
            <a:r>
              <a:rPr dirty="0" sz="1200" spc="1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S.</a:t>
            </a:r>
            <a:r>
              <a:rPr dirty="0" sz="1200" spc="1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A.</a:t>
            </a:r>
            <a:r>
              <a:rPr dirty="0" sz="1200" spc="1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Funcionamento</a:t>
            </a:r>
            <a:r>
              <a:rPr dirty="0" sz="1200" spc="1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do</a:t>
            </a:r>
            <a:r>
              <a:rPr dirty="0" sz="1200" spc="1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REIKI</a:t>
            </a:r>
            <a:r>
              <a:rPr dirty="0" sz="1200" spc="1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1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do</a:t>
            </a:r>
            <a:r>
              <a:rPr dirty="0" sz="1200" spc="18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campo </a:t>
            </a:r>
            <a:r>
              <a:rPr dirty="0" sz="1200">
                <a:latin typeface="Times New Roman"/>
                <a:cs typeface="Times New Roman"/>
              </a:rPr>
              <a:t>energético</a:t>
            </a:r>
            <a:r>
              <a:rPr dirty="0" sz="1200" spc="48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humano:</a:t>
            </a:r>
            <a:r>
              <a:rPr dirty="0" sz="1200" spc="48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Um</a:t>
            </a:r>
            <a:r>
              <a:rPr dirty="0" sz="1200" spc="4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diálogo</a:t>
            </a:r>
            <a:r>
              <a:rPr dirty="0" sz="1200" spc="4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entre</a:t>
            </a:r>
            <a:r>
              <a:rPr dirty="0" sz="1200" spc="4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Wilhelm</a:t>
            </a:r>
            <a:r>
              <a:rPr dirty="0" sz="1200" spc="4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Reich,</a:t>
            </a:r>
            <a:r>
              <a:rPr dirty="0" sz="1200" spc="4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ki</a:t>
            </a:r>
            <a:r>
              <a:rPr dirty="0" sz="1200" spc="4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4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física</a:t>
            </a:r>
            <a:r>
              <a:rPr dirty="0" sz="1200" spc="4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quântica.</a:t>
            </a:r>
            <a:r>
              <a:rPr dirty="0" sz="1200" spc="415">
                <a:latin typeface="Times New Roman"/>
                <a:cs typeface="Times New Roman"/>
              </a:rPr>
              <a:t> </a:t>
            </a:r>
            <a:r>
              <a:rPr dirty="0" sz="1200" spc="-25" i="1">
                <a:latin typeface="Times New Roman"/>
                <a:cs typeface="Times New Roman"/>
              </a:rPr>
              <a:t>In</a:t>
            </a:r>
            <a:r>
              <a:rPr dirty="0" sz="1200" spc="-25">
                <a:latin typeface="Times New Roman"/>
                <a:cs typeface="Times New Roman"/>
              </a:rPr>
              <a:t>: </a:t>
            </a:r>
            <a:r>
              <a:rPr dirty="0" sz="1200">
                <a:latin typeface="Times New Roman"/>
                <a:cs typeface="Times New Roman"/>
              </a:rPr>
              <a:t>ANTUNES,</a:t>
            </a:r>
            <a:r>
              <a:rPr dirty="0" sz="1200" spc="3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A.</a:t>
            </a:r>
            <a:r>
              <a:rPr dirty="0" sz="1200" spc="3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F.</a:t>
            </a:r>
            <a:r>
              <a:rPr dirty="0" sz="1200" spc="3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(org.)</a:t>
            </a:r>
            <a:r>
              <a:rPr dirty="0" sz="1200" spc="345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Ciências</a:t>
            </a:r>
            <a:r>
              <a:rPr dirty="0" sz="1200" spc="35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humanas:</a:t>
            </a:r>
            <a:r>
              <a:rPr dirty="0" sz="1200" spc="34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uma</a:t>
            </a:r>
            <a:r>
              <a:rPr dirty="0" sz="1200" spc="34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nova</a:t>
            </a:r>
            <a:r>
              <a:rPr dirty="0" sz="1200" spc="34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interpretação</a:t>
            </a:r>
            <a:r>
              <a:rPr dirty="0" sz="1200" spc="34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para</a:t>
            </a:r>
            <a:r>
              <a:rPr dirty="0" sz="1200" spc="350" b="1">
                <a:latin typeface="Times New Roman"/>
                <a:cs typeface="Times New Roman"/>
              </a:rPr>
              <a:t> </a:t>
            </a:r>
            <a:r>
              <a:rPr dirty="0" sz="1200" spc="-25" b="1">
                <a:latin typeface="Times New Roman"/>
                <a:cs typeface="Times New Roman"/>
              </a:rPr>
              <a:t>um </a:t>
            </a:r>
            <a:r>
              <a:rPr dirty="0" sz="1200" b="1">
                <a:latin typeface="Times New Roman"/>
                <a:cs typeface="Times New Roman"/>
              </a:rPr>
              <a:t>conceito</a:t>
            </a:r>
            <a:r>
              <a:rPr dirty="0" sz="1200" spc="250" b="1">
                <a:latin typeface="Times New Roman"/>
                <a:cs typeface="Times New Roman"/>
              </a:rPr>
              <a:t>  </a:t>
            </a:r>
            <a:r>
              <a:rPr dirty="0" sz="1200" b="1">
                <a:latin typeface="Times New Roman"/>
                <a:cs typeface="Times New Roman"/>
              </a:rPr>
              <a:t>comum</a:t>
            </a:r>
            <a:r>
              <a:rPr dirty="0" sz="1200">
                <a:latin typeface="Times New Roman"/>
                <a:cs typeface="Times New Roman"/>
              </a:rPr>
              <a:t>.</a:t>
            </a:r>
            <a:r>
              <a:rPr dirty="0" sz="1200" spc="25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Ponta</a:t>
            </a:r>
            <a:r>
              <a:rPr dirty="0" sz="1200" spc="25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Grossa:</a:t>
            </a:r>
            <a:r>
              <a:rPr dirty="0" sz="1200" spc="21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Atena,</a:t>
            </a:r>
            <a:r>
              <a:rPr dirty="0" sz="1200" spc="21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2021.</a:t>
            </a:r>
            <a:r>
              <a:rPr dirty="0" sz="1200" spc="21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p.</a:t>
            </a:r>
            <a:r>
              <a:rPr dirty="0" sz="1200" spc="21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207-223.</a:t>
            </a:r>
            <a:r>
              <a:rPr dirty="0" sz="1200" spc="21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Disponível</a:t>
            </a:r>
            <a:r>
              <a:rPr dirty="0" sz="1200" spc="215">
                <a:latin typeface="Times New Roman"/>
                <a:cs typeface="Times New Roman"/>
              </a:rPr>
              <a:t>  </a:t>
            </a:r>
            <a:r>
              <a:rPr dirty="0" sz="1200" spc="-25">
                <a:latin typeface="Times New Roman"/>
                <a:cs typeface="Times New Roman"/>
              </a:rPr>
              <a:t>em: </a:t>
            </a:r>
            <a:r>
              <a:rPr dirty="0" u="sng" sz="1200" spc="-10">
                <a:solidFill>
                  <a:srgbClr val="1154CC"/>
                </a:solidFill>
                <a:uFill>
                  <a:solidFill>
                    <a:srgbClr val="1154CC"/>
                  </a:solidFill>
                </a:uFill>
                <a:latin typeface="Times New Roman"/>
                <a:cs typeface="Times New Roman"/>
                <a:hlinkClick r:id="rId2"/>
              </a:rPr>
              <a:t>https://doi.org/10.22533/at.ed.57621080719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sz="12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5"/>
              </a:spcBef>
            </a:pPr>
            <a:r>
              <a:rPr dirty="0" sz="1200" spc="-35">
                <a:latin typeface="Times New Roman"/>
                <a:cs typeface="Times New Roman"/>
              </a:rPr>
              <a:t>NAVARRO,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 spc="-30">
                <a:latin typeface="Times New Roman"/>
                <a:cs typeface="Times New Roman"/>
              </a:rPr>
              <a:t>F.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Orgonomia</a:t>
            </a:r>
            <a:r>
              <a:rPr dirty="0" sz="1200" spc="-4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Clínica</a:t>
            </a:r>
            <a:r>
              <a:rPr dirty="0" sz="1200">
                <a:latin typeface="Times New Roman"/>
                <a:cs typeface="Times New Roman"/>
              </a:rPr>
              <a:t>.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Curitiba: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Centro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Reichiano,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2002.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Times New Roman"/>
              <a:cs typeface="Times New Roman"/>
            </a:endParaRPr>
          </a:p>
          <a:p>
            <a:pPr algn="just" marL="12700" marR="99060">
              <a:lnSpc>
                <a:spcPts val="1380"/>
              </a:lnSpc>
            </a:pPr>
            <a:r>
              <a:rPr dirty="0" sz="1200">
                <a:latin typeface="Times New Roman"/>
                <a:cs typeface="Times New Roman"/>
              </a:rPr>
              <a:t>REGO,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R.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A.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Conceitos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Bioenergia.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Monografia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(Especialização).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Ágora-</a:t>
            </a:r>
            <a:r>
              <a:rPr dirty="0" sz="1200">
                <a:latin typeface="Times New Roman"/>
                <a:cs typeface="Times New Roman"/>
              </a:rPr>
              <a:t>Centro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de </a:t>
            </a:r>
            <a:r>
              <a:rPr dirty="0" sz="1200">
                <a:latin typeface="Times New Roman"/>
                <a:cs typeface="Times New Roman"/>
              </a:rPr>
              <a:t>Estudos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Neo-</a:t>
            </a:r>
            <a:r>
              <a:rPr dirty="0" sz="1200">
                <a:latin typeface="Times New Roman"/>
                <a:cs typeface="Times New Roman"/>
              </a:rPr>
              <a:t>reichianos,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São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Paulo.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1990.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algn="just" marL="12700" marR="98425">
              <a:lnSpc>
                <a:spcPts val="1380"/>
              </a:lnSpc>
            </a:pPr>
            <a:r>
              <a:rPr dirty="0" sz="1200">
                <a:latin typeface="Times New Roman"/>
                <a:cs typeface="Times New Roman"/>
              </a:rPr>
              <a:t>REICH,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W.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O</a:t>
            </a:r>
            <a:r>
              <a:rPr dirty="0" sz="1200" spc="20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éter,</a:t>
            </a:r>
            <a:r>
              <a:rPr dirty="0" sz="1200" spc="12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Deus</a:t>
            </a:r>
            <a:r>
              <a:rPr dirty="0" sz="1200" spc="12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e</a:t>
            </a:r>
            <a:r>
              <a:rPr dirty="0" sz="1200" spc="13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o</a:t>
            </a:r>
            <a:r>
              <a:rPr dirty="0" sz="1200" spc="12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diabo</a:t>
            </a:r>
            <a:r>
              <a:rPr dirty="0" sz="1200" spc="12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seguido</a:t>
            </a:r>
            <a:r>
              <a:rPr dirty="0" sz="1200" spc="12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de</a:t>
            </a:r>
            <a:r>
              <a:rPr dirty="0" sz="1200" spc="13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Superposição</a:t>
            </a:r>
            <a:r>
              <a:rPr dirty="0" sz="1200" spc="12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Cósmica</a:t>
            </a:r>
            <a:r>
              <a:rPr dirty="0" sz="1200">
                <a:latin typeface="Times New Roman"/>
                <a:cs typeface="Times New Roman"/>
              </a:rPr>
              <a:t>.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São</a:t>
            </a:r>
            <a:r>
              <a:rPr dirty="0" sz="1200" spc="12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Paulo: </a:t>
            </a:r>
            <a:r>
              <a:rPr dirty="0" sz="1200">
                <a:latin typeface="Times New Roman"/>
                <a:cs typeface="Times New Roman"/>
              </a:rPr>
              <a:t>Martins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Fontes.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2003.</a:t>
            </a:r>
            <a:endParaRPr sz="1200">
              <a:latin typeface="Times New Roman"/>
              <a:cs typeface="Times New Roman"/>
            </a:endParaRPr>
          </a:p>
          <a:p>
            <a:pPr algn="just" marL="12700" marR="92710">
              <a:lnSpc>
                <a:spcPts val="1380"/>
              </a:lnSpc>
              <a:spcBef>
                <a:spcPts val="1380"/>
              </a:spcBef>
              <a:tabLst>
                <a:tab pos="2431415" algn="l"/>
                <a:tab pos="5177155" algn="l"/>
              </a:tabLst>
            </a:pPr>
            <a:r>
              <a:rPr dirty="0" sz="1200">
                <a:latin typeface="Times New Roman"/>
                <a:cs typeface="Times New Roman"/>
              </a:rPr>
              <a:t>SANT´ANGELO,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L.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G.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et</a:t>
            </a:r>
            <a:r>
              <a:rPr dirty="0" sz="1200" spc="45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al</a:t>
            </a:r>
            <a:r>
              <a:rPr dirty="0" sz="1200">
                <a:latin typeface="Times New Roman"/>
                <a:cs typeface="Times New Roman"/>
              </a:rPr>
              <a:t>.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Orgonomia: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como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pesquisa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com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energia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orgone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altera </a:t>
            </a:r>
            <a:r>
              <a:rPr dirty="0" sz="1200">
                <a:latin typeface="Times New Roman"/>
                <a:cs typeface="Times New Roman"/>
              </a:rPr>
              <a:t>o</a:t>
            </a:r>
            <a:r>
              <a:rPr dirty="0" sz="1200" spc="2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fazer</a:t>
            </a:r>
            <a:r>
              <a:rPr dirty="0" sz="1200" spc="2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clínico</a:t>
            </a:r>
            <a:r>
              <a:rPr dirty="0" sz="1200" spc="2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psicológico?.</a:t>
            </a:r>
            <a:r>
              <a:rPr dirty="0" sz="1200" spc="265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Psicologia</a:t>
            </a:r>
            <a:r>
              <a:rPr dirty="0" sz="1200" spc="26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Corporal</a:t>
            </a:r>
            <a:r>
              <a:rPr dirty="0" sz="1200">
                <a:latin typeface="Times New Roman"/>
                <a:cs typeface="Times New Roman"/>
              </a:rPr>
              <a:t>.</a:t>
            </a:r>
            <a:r>
              <a:rPr dirty="0" sz="1200" spc="2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v.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26,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Online,</a:t>
            </a:r>
            <a:r>
              <a:rPr dirty="0" sz="1200" spc="1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ISSN</a:t>
            </a:r>
            <a:r>
              <a:rPr dirty="0" sz="1200" spc="1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1516-</a:t>
            </a:r>
            <a:r>
              <a:rPr dirty="0" sz="1200" spc="-10">
                <a:latin typeface="Times New Roman"/>
                <a:cs typeface="Times New Roman"/>
              </a:rPr>
              <a:t>0688, 2025.</a:t>
            </a:r>
            <a:r>
              <a:rPr dirty="0" sz="1200">
                <a:latin typeface="Times New Roman"/>
                <a:cs typeface="Times New Roman"/>
              </a:rPr>
              <a:t>	</a:t>
            </a:r>
            <a:r>
              <a:rPr dirty="0" sz="1200" spc="-10">
                <a:latin typeface="Times New Roman"/>
                <a:cs typeface="Times New Roman"/>
              </a:rPr>
              <a:t>Disponível</a:t>
            </a:r>
            <a:r>
              <a:rPr dirty="0" sz="1200">
                <a:latin typeface="Times New Roman"/>
                <a:cs typeface="Times New Roman"/>
              </a:rPr>
              <a:t>	</a:t>
            </a:r>
            <a:r>
              <a:rPr dirty="0" sz="1200" spc="-25">
                <a:latin typeface="Times New Roman"/>
                <a:cs typeface="Times New Roman"/>
              </a:rPr>
              <a:t>em: </a:t>
            </a:r>
            <a:r>
              <a:rPr dirty="0" u="sng" sz="1200" spc="-10">
                <a:solidFill>
                  <a:srgbClr val="1154CC"/>
                </a:solidFill>
                <a:uFill>
                  <a:solidFill>
                    <a:srgbClr val="1154CC"/>
                  </a:solidFill>
                </a:uFill>
                <a:latin typeface="Times New Roman"/>
                <a:cs typeface="Times New Roman"/>
                <a:hlinkClick r:id="rId3"/>
              </a:rPr>
              <a:t>https://centroreichiano.com.br/artigos/Artigos/Orgonomia-Luiz-guilherme-santangelo-</a:t>
            </a:r>
            <a:r>
              <a:rPr dirty="0" u="sng" sz="1200" spc="-25">
                <a:solidFill>
                  <a:srgbClr val="1154CC"/>
                </a:solidFill>
                <a:uFill>
                  <a:solidFill>
                    <a:srgbClr val="1154CC"/>
                  </a:solidFill>
                </a:uFill>
                <a:latin typeface="Times New Roman"/>
                <a:cs typeface="Times New Roman"/>
                <a:hlinkClick r:id="rId3"/>
              </a:rPr>
              <a:t>e-</a:t>
            </a:r>
            <a:r>
              <a:rPr dirty="0" sz="1200" spc="-25">
                <a:solidFill>
                  <a:srgbClr val="1154CC"/>
                </a:solidFill>
                <a:latin typeface="Times New Roman"/>
                <a:cs typeface="Times New Roman"/>
              </a:rPr>
              <a:t> </a:t>
            </a:r>
            <a:r>
              <a:rPr dirty="0" u="sng" sz="1200" spc="-10">
                <a:solidFill>
                  <a:srgbClr val="1154CC"/>
                </a:solidFill>
                <a:uFill>
                  <a:solidFill>
                    <a:srgbClr val="1154CC"/>
                  </a:solidFill>
                </a:uFill>
                <a:latin typeface="Times New Roman"/>
                <a:cs typeface="Times New Roman"/>
                <a:hlinkClick r:id="rId3"/>
              </a:rPr>
              <a:t>Jose-henrique-volpi-min.pdf#:~:text=Mas%20isso%20tamb%C3%A9m%20%C3%A9</a:t>
            </a:r>
            <a:endParaRPr sz="1200">
              <a:latin typeface="Times New Roman"/>
              <a:cs typeface="Times New Roman"/>
            </a:endParaRPr>
          </a:p>
          <a:p>
            <a:pPr marL="12700" marR="113664">
              <a:lnSpc>
                <a:spcPts val="1380"/>
              </a:lnSpc>
            </a:pPr>
            <a:r>
              <a:rPr dirty="0" u="sng" sz="1200" spc="-10">
                <a:solidFill>
                  <a:srgbClr val="1154CC"/>
                </a:solidFill>
                <a:uFill>
                  <a:solidFill>
                    <a:srgbClr val="1154CC"/>
                  </a:solidFill>
                </a:uFill>
                <a:latin typeface="Times New Roman"/>
                <a:cs typeface="Times New Roman"/>
                <a:hlinkClick r:id="rId3"/>
              </a:rPr>
              <a:t>%20motivo%20de%20nos,a%20partir%20da%20energia%20vital%20%E2%80%93%2</a:t>
            </a:r>
            <a:r>
              <a:rPr dirty="0" sz="1200" spc="-10">
                <a:solidFill>
                  <a:srgbClr val="1154CC"/>
                </a:solidFill>
                <a:latin typeface="Times New Roman"/>
                <a:cs typeface="Times New Roman"/>
              </a:rPr>
              <a:t> </a:t>
            </a:r>
            <a:r>
              <a:rPr dirty="0" u="sng" sz="1200" spc="-10">
                <a:solidFill>
                  <a:srgbClr val="1154CC"/>
                </a:solidFill>
                <a:uFill>
                  <a:solidFill>
                    <a:srgbClr val="1154CC"/>
                  </a:solidFill>
                </a:uFill>
                <a:latin typeface="Times New Roman"/>
                <a:cs typeface="Times New Roman"/>
                <a:hlinkClick r:id="rId3"/>
              </a:rPr>
              <a:t>0orgone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410"/>
              </a:lnSpc>
              <a:spcBef>
                <a:spcPts val="1280"/>
              </a:spcBef>
            </a:pPr>
            <a:r>
              <a:rPr dirty="0" sz="1200">
                <a:latin typeface="Times New Roman"/>
                <a:cs typeface="Times New Roman"/>
              </a:rPr>
              <a:t>VOLPI,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J.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H.;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VOLPI,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S.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M.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Wilhelm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Reich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os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infinitos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tons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da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energia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orgone.</a:t>
            </a:r>
            <a:r>
              <a:rPr dirty="0" sz="1200" spc="130">
                <a:latin typeface="Times New Roman"/>
                <a:cs typeface="Times New Roman"/>
              </a:rPr>
              <a:t> </a:t>
            </a:r>
            <a:r>
              <a:rPr dirty="0" sz="1200" spc="-25" i="1">
                <a:latin typeface="Times New Roman"/>
                <a:cs typeface="Times New Roman"/>
              </a:rPr>
              <a:t>In</a:t>
            </a:r>
            <a:r>
              <a:rPr dirty="0" sz="1200" spc="-25">
                <a:latin typeface="Times New Roman"/>
                <a:cs typeface="Times New Roman"/>
              </a:rPr>
              <a:t>: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80"/>
              </a:lnSpc>
            </a:pPr>
            <a:r>
              <a:rPr dirty="0" sz="1200" b="1">
                <a:latin typeface="Times New Roman"/>
                <a:cs typeface="Times New Roman"/>
              </a:rPr>
              <a:t>Anais</a:t>
            </a:r>
            <a:r>
              <a:rPr dirty="0" sz="1200">
                <a:latin typeface="Times New Roman"/>
                <a:cs typeface="Times New Roman"/>
              </a:rPr>
              <a:t>.</a:t>
            </a:r>
            <a:r>
              <a:rPr dirty="0" sz="1200" spc="18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CONGRESSO</a:t>
            </a:r>
            <a:r>
              <a:rPr dirty="0" sz="1200" spc="18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BRASILEIRO</a:t>
            </a:r>
            <a:r>
              <a:rPr dirty="0" sz="1200" spc="15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DE</a:t>
            </a:r>
            <a:r>
              <a:rPr dirty="0" sz="1200" spc="145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PSICOTERAPIAS</a:t>
            </a:r>
            <a:r>
              <a:rPr dirty="0" sz="1200" spc="150">
                <a:latin typeface="Times New Roman"/>
                <a:cs typeface="Times New Roman"/>
              </a:rPr>
              <a:t>  </a:t>
            </a:r>
            <a:r>
              <a:rPr dirty="0" sz="1200">
                <a:latin typeface="Times New Roman"/>
                <a:cs typeface="Times New Roman"/>
              </a:rPr>
              <a:t>CORPORAIS,</a:t>
            </a:r>
            <a:r>
              <a:rPr dirty="0" sz="1200" spc="150">
                <a:latin typeface="Times New Roman"/>
                <a:cs typeface="Times New Roman"/>
              </a:rPr>
              <a:t>  </a:t>
            </a:r>
            <a:r>
              <a:rPr dirty="0" sz="1200" spc="-20">
                <a:latin typeface="Times New Roman"/>
                <a:cs typeface="Times New Roman"/>
              </a:rPr>
              <a:t>XXI.</a:t>
            </a:r>
            <a:endParaRPr sz="1200">
              <a:latin typeface="Times New Roman"/>
              <a:cs typeface="Times New Roman"/>
            </a:endParaRPr>
          </a:p>
          <a:p>
            <a:pPr marL="12700" marR="43815">
              <a:lnSpc>
                <a:spcPts val="1380"/>
              </a:lnSpc>
              <a:spcBef>
                <a:spcPts val="65"/>
              </a:spcBef>
            </a:pPr>
            <a:r>
              <a:rPr dirty="0" sz="1200">
                <a:latin typeface="Times New Roman"/>
                <a:cs typeface="Times New Roman"/>
              </a:rPr>
              <a:t>Curitiba: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Centro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Reichiano,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p.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169-176,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2016.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Disponível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em: </a:t>
            </a:r>
            <a:r>
              <a:rPr dirty="0" u="sng" sz="1200" spc="-10">
                <a:solidFill>
                  <a:srgbClr val="1154CC"/>
                </a:solidFill>
                <a:uFill>
                  <a:solidFill>
                    <a:srgbClr val="1154CC"/>
                  </a:solidFill>
                </a:uFill>
                <a:latin typeface="Times New Roman"/>
                <a:cs typeface="Times New Roman"/>
                <a:hlinkClick r:id="rId4"/>
              </a:rPr>
              <a:t>https://www.centroreichiano.com.br/artigos/Anais_2016/2016_pdf/169%20-%20176%20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45"/>
              </a:lnSpc>
            </a:pPr>
            <a:r>
              <a:rPr dirty="0" u="sng" sz="1200" spc="-10">
                <a:solidFill>
                  <a:srgbClr val="1154CC"/>
                </a:solidFill>
                <a:uFill>
                  <a:solidFill>
                    <a:srgbClr val="1154CC"/>
                  </a:solidFill>
                </a:uFill>
                <a:latin typeface="Times New Roman"/>
                <a:cs typeface="Times New Roman"/>
                <a:hlinkClick r:id="rId4"/>
              </a:rPr>
              <a:t>-%20Jose_Henrique_Volpi_e_Sandra_Infinitos_tons.pdf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028682" y="9926346"/>
            <a:ext cx="1464310" cy="331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27965">
              <a:lnSpc>
                <a:spcPct val="100000"/>
              </a:lnSpc>
              <a:spcBef>
                <a:spcPts val="100"/>
              </a:spcBef>
            </a:pPr>
            <a:r>
              <a:rPr dirty="0" sz="1000" i="1">
                <a:latin typeface="Times New Roman"/>
                <a:cs typeface="Times New Roman"/>
              </a:rPr>
              <a:t>Instituto</a:t>
            </a:r>
            <a:r>
              <a:rPr dirty="0" sz="1000" spc="-15" i="1">
                <a:latin typeface="Times New Roman"/>
                <a:cs typeface="Times New Roman"/>
              </a:rPr>
              <a:t> </a:t>
            </a:r>
            <a:r>
              <a:rPr dirty="0" sz="1000" spc="-10" i="1">
                <a:latin typeface="Times New Roman"/>
                <a:cs typeface="Times New Roman"/>
              </a:rPr>
              <a:t>Conexões</a:t>
            </a:r>
            <a:r>
              <a:rPr dirty="0" sz="1000" spc="-15" i="1">
                <a:latin typeface="Times New Roman"/>
                <a:cs typeface="Times New Roman"/>
              </a:rPr>
              <a:t> </a:t>
            </a:r>
            <a:r>
              <a:rPr dirty="0" sz="1000" spc="-20" i="1">
                <a:latin typeface="Times New Roman"/>
                <a:cs typeface="Times New Roman"/>
              </a:rPr>
              <a:t>360º </a:t>
            </a:r>
            <a:r>
              <a:rPr dirty="0" u="sng" sz="1000" spc="-10" i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5"/>
              </a:rPr>
              <a:t>https://conexoes360.com.br/</a:t>
            </a:r>
            <a:endParaRPr sz="1000">
              <a:latin typeface="Times New Roman"/>
              <a:cs typeface="Times New Roman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2859" y="19050"/>
            <a:ext cx="7524750" cy="179070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84115" y="9742195"/>
            <a:ext cx="266700" cy="30912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Reiki_POSTERDIGITAL-Congresso_Internacional_Conexoes_Globais_2025.c047426c59044542b43d</dc:title>
  <dcterms:created xsi:type="dcterms:W3CDTF">2025-10-10T21:13:56Z</dcterms:created>
  <dcterms:modified xsi:type="dcterms:W3CDTF">2025-10-10T21:13:56Z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2025-10-10T00:00:00Z</vt:filetime>
  </property>
  <property fmtid="{D5CDD505-2E9C-101B-9397-08002B2CF9AE}" pid="3" name="LastSaved">
    <vt:filetime>2025-10-10T00:00:00Z</vt:filetime>
  </property>
  <property fmtid="{D5CDD505-2E9C-101B-9397-08002B2CF9AE}" pid="4" name="Producer">
    <vt:lpwstr>3-Heights(TM) PDF Security Shell 4.8.25.2 (http://www.pdf-tools.com)</vt:lpwstr>
  </property>
</Properties>
</file>