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gJ945Xmnouc0odY1apsu2eq45s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72958E8-FD62-4562-91EE-0EDCCD920106}">
  <a:tblStyle styleId="{C72958E8-FD62-4562-91EE-0EDCCD9201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C8EBA9A6-EB61-414A-828A-EF549F4216A7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38bdbc1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638bdbc11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b="0" i="0" sz="1558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paula.ciminelli@ufabc.edu.br" TargetMode="External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3638bdbc11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6071" y="33104120"/>
            <a:ext cx="32471424" cy="10287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3638bdbc112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6062" y="-457200"/>
            <a:ext cx="32399287" cy="102413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3638bdbc112_0_0"/>
          <p:cNvSpPr txBox="1"/>
          <p:nvPr/>
        </p:nvSpPr>
        <p:spPr>
          <a:xfrm>
            <a:off x="557488" y="5984375"/>
            <a:ext cx="31284300" cy="23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chemeClr val="dk1"/>
                </a:solidFill>
              </a:rPr>
              <a:t>ACV como ferramenta para redução de impactos da atividade industrial</a:t>
            </a:r>
            <a:endParaRPr b="1" sz="4000">
              <a:solidFill>
                <a:schemeClr val="dk1"/>
              </a:solidFill>
            </a:endParaRPr>
          </a:p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</a:rPr>
              <a:t>Bianca de Melo Tavari</a:t>
            </a:r>
            <a:r>
              <a:rPr baseline="30000" lang="pt-BR" sz="2800">
                <a:solidFill>
                  <a:schemeClr val="dk1"/>
                </a:solidFill>
              </a:rPr>
              <a:t>1, </a:t>
            </a:r>
            <a:r>
              <a:rPr lang="pt-BR" sz="2800">
                <a:solidFill>
                  <a:schemeClr val="dk1"/>
                </a:solidFill>
              </a:rPr>
              <a:t>Paula Ciminelli Ramalho</a:t>
            </a:r>
            <a:r>
              <a:rPr baseline="30000" lang="pt-BR" sz="2800">
                <a:solidFill>
                  <a:schemeClr val="dk1"/>
                </a:solidFill>
              </a:rPr>
              <a:t>2</a:t>
            </a:r>
            <a:endParaRPr baseline="30000" sz="2800">
              <a:solidFill>
                <a:schemeClr val="dk1"/>
              </a:solidFill>
            </a:endParaRPr>
          </a:p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pt-BR" sz="2800">
                <a:solidFill>
                  <a:schemeClr val="dk1"/>
                </a:solidFill>
              </a:rPr>
              <a:t>1</a:t>
            </a:r>
            <a:r>
              <a:rPr lang="pt-BR" sz="2800">
                <a:solidFill>
                  <a:schemeClr val="dk1"/>
                </a:solidFill>
              </a:rPr>
              <a:t>Universidade Federal do ABC, bianca.tavari@aluno.ufabc.edu.br</a:t>
            </a:r>
            <a:endParaRPr sz="2800">
              <a:solidFill>
                <a:schemeClr val="dk1"/>
              </a:solidFill>
            </a:endParaRPr>
          </a:p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pt-BR" sz="2800">
                <a:solidFill>
                  <a:schemeClr val="dk1"/>
                </a:solidFill>
              </a:rPr>
              <a:t>2</a:t>
            </a:r>
            <a:r>
              <a:rPr lang="pt-BR" sz="2800">
                <a:solidFill>
                  <a:schemeClr val="dk1"/>
                </a:solidFill>
              </a:rPr>
              <a:t>Universidade Federal do ABC, </a:t>
            </a:r>
            <a:r>
              <a:rPr lang="pt-BR" sz="28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paula.ciminelli@ufabc.edu.br</a:t>
            </a:r>
            <a:endParaRPr sz="28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87" name="Google Shape;87;g3638bdbc112_0_0"/>
          <p:cNvSpPr txBox="1"/>
          <p:nvPr/>
        </p:nvSpPr>
        <p:spPr>
          <a:xfrm>
            <a:off x="266325" y="8589088"/>
            <a:ext cx="15670200" cy="204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RESUMO</a:t>
            </a:r>
            <a:endParaRPr b="1"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No contexto de preocupação crescente com a crise climática, as indústrias são cada vez mais demandadas a reduzir os impactos adversos de suas atividades. A gestão ambiental empresarial utiliza sistemas e ferramentas padronizados, como as normas ISO 14000 e a Avaliação do Ciclo de Vida (ACV), ferramentas aliadas a essas demandas. A ACV orienta decisões estratégicas, pois permite identificar pontos críticos e comparar alternativas. Contudo, há  complexidades em sua aplicação. Este trabalho analisa o uso da ACV em processos decisórios, visando identificar desafios e oportunidades. A metodologia inclui revisão teórica, estudos de caso e questionário aplicado a gestores que utilizam a ferramenta. Os participantes apontaram dificuldade moderada na integração da ACV ao processo de tomada de decisão, mas reconhecem seu potencial. Os estudos de caso mostraram boas práticas de apresentação de resultados e abordagens para lidar com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. Como recomendação, incentiva-se a integração da ACV a métricas sociais e de custos.</a:t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Palavras-chave:</a:t>
            </a:r>
            <a:r>
              <a:rPr lang="pt-BR" sz="2400">
                <a:solidFill>
                  <a:schemeClr val="dk1"/>
                </a:solidFill>
              </a:rPr>
              <a:t> Avaliação do Ciclo de Vida (ACV), Tomada de Decisão, Sustentabilidade</a:t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Destaques (highlights) 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Dificuldade moderada na aplicação da ACV à tomada de decisão por parte de gestores.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Reconhecimento do potencial estratégico da ACV, mesmo diante de limitações.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Tendência das empresas à priorização a soluções voltadas para redução de impactos.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Necessidade de integração da ACV com outras métricas.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INTRODUÇÃO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Desde a Revolução Industrial, a intensificação da exploração de recursos naturais e das descargas no meio ambiente </a:t>
            </a:r>
            <a:r>
              <a:rPr lang="pt-BR" sz="2400">
                <a:solidFill>
                  <a:schemeClr val="dk1"/>
                </a:solidFill>
              </a:rPr>
              <a:t>agrava</a:t>
            </a:r>
            <a:r>
              <a:rPr lang="pt-BR" sz="2400">
                <a:solidFill>
                  <a:schemeClr val="dk1"/>
                </a:solidFill>
              </a:rPr>
              <a:t> a degradação ambiental e amplia a percepção sobre seus impactos, especialmente no setor industrial. Nesse contexto, os Sistemas de Gestão Ambiental (SGA) passam a integrar as estratégias empresariais. Em 1996, surge a série de normas ISO 14000, com visão sistêmica e integrada do SGA, sendo a ISO 14040, voltada à Avaliação do Ciclo de Vida (ACV), a primeira a focar em produtos. A ACV permite mensurar impactos ao longo do ciclo de vida de produtos, todavia, sua aplicação envolve elevada complexidade e pode ocasionar situações de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 entre desempenho ambiental e custo ou entre diferentes categorias de impacto ambiental. No Brasil, Zanghelini (2018) aponta que a categoria de mudanças climáticas é considerada a mais relevante entre </a:t>
            </a:r>
            <a:r>
              <a:rPr i="1" lang="pt-BR" sz="2400">
                <a:solidFill>
                  <a:schemeClr val="dk1"/>
                </a:solidFill>
              </a:rPr>
              <a:t>stakeholders</a:t>
            </a:r>
            <a:r>
              <a:rPr lang="pt-BR" sz="2400">
                <a:solidFill>
                  <a:schemeClr val="dk1"/>
                </a:solidFill>
              </a:rPr>
              <a:t>, com ampla aplicação da ferramenta em estudos de Pegada de Carbono (PRADO, 2022; BRITO, 2022). Aprimorar a ACV , portanto, pode ampliar seu uso e apoiar estratégias de mitigação climática. Este trabalho busca analisar a aplicação da ACV na tomada de decisão em grandes empresas, identificando desafios e oportunidades como ferramenta estratégica.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CONCEITOS PRINCIPAIS: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ACV: avaliação ambiental que considera os impactos de todas as etapas de vida de um produto ou serviço.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 sz="2400">
                <a:solidFill>
                  <a:schemeClr val="dk1"/>
                </a:solidFill>
              </a:rPr>
              <a:t>TRADE-OFF</a:t>
            </a:r>
            <a:r>
              <a:rPr lang="pt-BR" sz="2400">
                <a:solidFill>
                  <a:schemeClr val="dk1"/>
                </a:solidFill>
              </a:rPr>
              <a:t>: </a:t>
            </a:r>
            <a:r>
              <a:rPr lang="pt-BR" sz="2400">
                <a:solidFill>
                  <a:schemeClr val="dk1"/>
                </a:solidFill>
              </a:rPr>
              <a:t>escolha de uma opção em detrimento de outra.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TOMADA DE DECISÃO: processo de grande complexidade, que encerra múltiplos critérios, variáveis e interesses.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METODOLOGIA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</a:rPr>
              <a:t>A investigação esteve baseada em uma metodologia de abordagem qualitativa, composta de três etapas: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</a:rPr>
              <a:t>1) Revisão teórica;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</a:rPr>
              <a:t>2) Estudo de casos de dois artigos selecionados da literatura;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</a:rPr>
              <a:t>3) Formulário eletrônico aplicado a gestores de empresas que utilizam ACV no Brasil.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RESULTADOS E DISCUSSÃO</a:t>
            </a:r>
            <a:endParaRPr b="1"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 u="sng">
                <a:solidFill>
                  <a:schemeClr val="dk1"/>
                </a:solidFill>
              </a:rPr>
              <a:t>ESTUDOS DE CASO</a:t>
            </a:r>
            <a:endParaRPr b="1" sz="2400">
              <a:solidFill>
                <a:schemeClr val="dk1"/>
              </a:solidFill>
            </a:endParaRPr>
          </a:p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Quadro 1 - Principais pontos identificados nos estudos de caso</a:t>
            </a:r>
            <a:endParaRPr sz="2400">
              <a:solidFill>
                <a:schemeClr val="dk1"/>
              </a:solidFill>
            </a:endParaRPr>
          </a:p>
        </p:txBody>
      </p:sp>
      <p:graphicFrame>
        <p:nvGraphicFramePr>
          <p:cNvPr id="88" name="Google Shape;88;g3638bdbc112_0_0"/>
          <p:cNvGraphicFramePr/>
          <p:nvPr/>
        </p:nvGraphicFramePr>
        <p:xfrm>
          <a:off x="16481500" y="187239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{C72958E8-FD62-4562-91EE-0EDCCD920106}</a:tableStyleId>
              </a:tblPr>
              <a:tblGrid>
                <a:gridCol w="3567400"/>
                <a:gridCol w="3791400"/>
                <a:gridCol w="3780775"/>
                <a:gridCol w="4441250"/>
              </a:tblGrid>
              <a:tr h="4032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/>
                        <a:t>Uso de ACV</a:t>
                      </a:r>
                      <a:endParaRPr sz="20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/>
                        <a:t>Interpretação de resultados</a:t>
                      </a:r>
                      <a:endParaRPr sz="20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/>
                        <a:t>Trade-offs</a:t>
                      </a:r>
                      <a:endParaRPr sz="20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 hMerge="1"/>
              </a:tr>
              <a:tr h="993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1.1 Qual demanda costuma levar sua empresa a buscar um estudo de ACV?</a:t>
                      </a:r>
                      <a:endParaRPr sz="18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2.1 Quais as dificuldades percebidas na interpretação dos resultados de uma ACV?</a:t>
                      </a:r>
                      <a:endParaRPr sz="18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3.2 Como você e sua equipe lidam/lidariam em uma situação de trade-off ambiental?</a:t>
                      </a:r>
                      <a:endParaRPr sz="18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3.3 Como você e a sua equipe lidam/lidariam em uma situação de trade-off econômico?</a:t>
                      </a:r>
                      <a:endParaRPr sz="1800"/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937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Comparação de produtos/cenários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(11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Falta de integração dos resultados com outras métricas corporativas, como custos financeiros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(7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Priorizamos a opção que tem melhores resultados nas categorias mais alinhadas aos objetivos estratégicos e metas de sustentabilidade da empresa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(11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Analisamos cuidadosamente as alternativas e escolhemos a solução que oferece o melhor equilíbrio entre custos e desempenho ambiental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7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Busca por redução de impacto ambiental atrelado a um serviço/produto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(9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Dificuldade em interpretar os resultados devido à complexidade técnica dos indicadores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(6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Analisamos cenários alternativos para avaliar os impactos das diferentes opções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(5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Utilizamos uma Matriz de Decisão Custo x Impacto Ambiental (ou outra ferramenta semelhante) para mapear as opções e visualizar qual alternativa proporciona o melhor equilíbrio entre os fatores econômicos e ambientais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22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Acompanhamento de métricas e melhorias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(6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Limitações na expertise da equipe para interpretar os relatórios técnicos gerados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(5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Buscamos a alternativa com maior viabilidade econômica/Buscamos um processo de tomada de decisão participativo, com múltiplas visões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(3 respostas)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</a:rPr>
                        <a:t>Investimos em inovação para reduzir os custos da alternativa mais sustentável e torná-la mais competitiva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9" name="Google Shape;89;g3638bdbc112_0_0"/>
          <p:cNvSpPr txBox="1"/>
          <p:nvPr/>
        </p:nvSpPr>
        <p:spPr>
          <a:xfrm>
            <a:off x="16520825" y="25565438"/>
            <a:ext cx="1550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</a:rPr>
              <a:t>Fonte: Elaborado pelas autoras.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90" name="Google Shape;90;g3638bdbc112_0_0"/>
          <p:cNvSpPr txBox="1"/>
          <p:nvPr/>
        </p:nvSpPr>
        <p:spPr>
          <a:xfrm>
            <a:off x="16520825" y="32931400"/>
            <a:ext cx="15670200" cy="68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500">
                <a:solidFill>
                  <a:schemeClr val="dk1"/>
                </a:solidFill>
              </a:rPr>
              <a:t>REFERÊNCIAS   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BARBIERI, José Carlos. Gestão ambiental empresarial: conceitos, modelos e instrumentos. 4. ed. São Paulo: Saraiva Uni, 2012. ISBN 978‑85‑472‑0821‑9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BORGES, Fernando Hagihara; TACHIBANA, Wilson Kendy . A VARIÁVEL AMBIENTAL E AS ORGANIZAÇÕES: UM ESTUDO DE CASO. SEGeT – Simpósio de Excelência em Gestão e Tecnologia, 2005. Disponível em: https://www.aedb.br/seget/arquivos/artigos07/1331_A%20VARIAVEL%20AMBIENTAL%20E%20AS%20ORGANIZACOES.pdf. Acesso em: 17 nov. 2024.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BRITO, A. M. V. G. de; ANDRADE, E. de A.; CARVALHO, M. Pegada de carbono da sinterização do porcelanato e potencial de mitigação de mudanças climáticas associado à substituição energética. Revista Principia, [S. l.], v. 60, n. 4, p. 1057–1072, 2023. DOI: 10.18265/1517-0306a2021id6547. Disponível em: https://periodicos.ifpb.edu.br/index.php/principia/article/view/6547. Acesso em: 23 jun. 2025.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DONAIRE, Denis. Considerações sobre a influência da variável ambiental na empresa. RAE Ambiental • Rev. adm. empres. 34 (2). Abr, 1994. Disponível em: https://doi.org/10.1590/S0034-75901994000200008. Acesso em: 17 nov. 2024.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CAMBRIDGE UNIVERSITY PRESS. Cambridge Dictionary. Disponível em: https://dictionary.cambridge.org/dictionary/english/tradeoff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CHEHEBE, J.R. Análise do ciclo de vida de produtos: ferramenta gerencial da ISO 14000. Rio de Janeiro: Qualitymark. CNI, 1997. 120 p.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HAHN, Tobias. A Paradox Perspective on Corporate Sustainability: Descriptive, Instrumental, and Normative Aspects. J Bus Ethics, 2017. Disponível em: https://d-nb.info/1141827204/34. Acesso em: 17 nov. 2024.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HELLWEG S, Milà i Canals L. Emerging approaches, challenges and opportunities in life cycle assessment. Science. 2014 Jun 6;344(6188):1109-13. doi: 10.1126/science.1248361. PMID: 24904154. Acesso em: 20 jan. 2025.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LEWIS, Abigale; BHER, Anibal; JOSHI, Satish; DAUM, Matthew; AURAS, Rafael. Assessing environmental trade-offs in packaging systems for infant formula delivery: A cradle-to-gate plus end-of-life life cycle assessment. Sustainable Production and Consumption, v. 47, p. 445-459, 2024. ISSN 2352-5509. Disponível em: https://www.sciencedirect.com/science/article/pii/S2352550924001088. Acesso em: 27 nov. 2024.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PRADO, J. E. A.; FUJIWARA, F. L. A.; PINEDA, F. J. C.; SILVA, V. A. O. Análise das emissões de gases do efeito estufa pelo coprocessamento de resíduos sólidos em indústria cimenteira. Revista Tecnologia e Sociedade, Curitiba, v. 18, n. 49, p. 1–18, 2022. Disponível em: https://periodicos.utfpr.edu.br/rts/article/view/15684. Acesso em: 23 jun. 2025.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PIEKARSKI, Cassiano. Modelo multicritério para apoio à tomada de decisão baseado em avaliação do ciclo de vida e indicadores corporativos. Universidade Tecnológica Federal do Paraná, Departamento de Engenharia de Produção, 2015. Disponível em: https://repositorio.utfpr.edu.br/jspui/bitstream/1/1451/3/PG_PPGEP_D_Piekarski%2C%20Cassiano%20Moro_2015.pdf. Acesso em: 17 nov. 2024.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Luthin, Anna; Backes, Jana; Traverso, Marzia. A framework to identify environmental-economic trade-offs by combining life cycle assessment and life cycle costing – A case study of aluminium production. Journal of Cleaner Production, 2021. Disponível em: https://doi.org/10.1016/j.jclepro.2021.128902. Acesso em: 27 nov. 2024.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chemeClr val="dk1"/>
                </a:solidFill>
              </a:rPr>
              <a:t>ZANGHELINI, G. M.; CHERUBINI, E.; SOUZA JUNIOR, H. R. A.; SOARES, S. R. Como os stakeholders brasileiros julgam a significância das categorias de impacto? LALCA: Revista Latino-Americana em Avaliação do Ciclo de Vida, Florianópolis, v. 2, n. 2 (esp.), p. 82–96, 19 nov. 2018. DOI: 10.18225/lalca.v2iEspec.4465. Disponível em: https://lalca.acv.ibict.br/lalca/article/view/4465. Acesso em: 23 jun. 2025.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graphicFrame>
        <p:nvGraphicFramePr>
          <p:cNvPr id="91" name="Google Shape;91;g3638bdbc112_0_0"/>
          <p:cNvGraphicFramePr/>
          <p:nvPr/>
        </p:nvGraphicFramePr>
        <p:xfrm>
          <a:off x="266325" y="28846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{C8EBA9A6-EB61-414A-828A-EF549F4216A7}</a:tableStyleId>
              </a:tblPr>
              <a:tblGrid>
                <a:gridCol w="3472250"/>
                <a:gridCol w="5592300"/>
                <a:gridCol w="6422950"/>
              </a:tblGrid>
              <a:tr h="649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Aspecto analisado</a:t>
                      </a:r>
                      <a:endParaRPr b="1"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Caso 1 (Lewis </a:t>
                      </a:r>
                      <a:r>
                        <a:rPr b="1" i="1" lang="pt-BR" sz="1800"/>
                        <a:t>et al</a:t>
                      </a:r>
                      <a:r>
                        <a:rPr b="1" lang="pt-BR" sz="1800"/>
                        <a:t>., 2024)</a:t>
                      </a:r>
                      <a:endParaRPr b="1"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Caso 2 (Luthin </a:t>
                      </a:r>
                      <a:r>
                        <a:rPr b="1" i="1" lang="pt-BR" sz="1800"/>
                        <a:t>et al</a:t>
                      </a:r>
                      <a:r>
                        <a:rPr b="1" lang="pt-BR" sz="1800"/>
                        <a:t>., 2021)</a:t>
                      </a:r>
                      <a:endParaRPr b="1"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649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Produto</a:t>
                      </a:r>
                      <a:endParaRPr sz="1800"/>
                    </a:p>
                  </a:txBody>
                  <a:tcPr marT="108000" marB="0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Embalagens de fórmula infantil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Alumínio primário e secundário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9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pt-BR" sz="1800"/>
                        <a:t>Trade-offs</a:t>
                      </a:r>
                      <a:endParaRPr i="1" sz="1800"/>
                    </a:p>
                  </a:txBody>
                  <a:tcPr marT="108000" marB="0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Categorias de impacto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Ambiental - Econômico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Questões chave identificadas</a:t>
                      </a:r>
                      <a:endParaRPr sz="1800"/>
                    </a:p>
                  </a:txBody>
                  <a:tcPr marT="432000" marB="0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Importância da compreensão do contexto;</a:t>
                      </a:r>
                      <a:endParaRPr sz="1800"/>
                    </a:p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L</a:t>
                      </a:r>
                      <a:r>
                        <a:rPr lang="pt-BR" sz="1800"/>
                        <a:t>imitação de recursos para suportar decisões decorrentes da ACV;</a:t>
                      </a:r>
                      <a:endParaRPr sz="1800"/>
                    </a:p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V</a:t>
                      </a:r>
                      <a:r>
                        <a:rPr lang="pt-BR" sz="1800"/>
                        <a:t>antagens do uso de ferramentas estatísticas.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Relevância da visualização dos cenários;</a:t>
                      </a:r>
                      <a:endParaRPr sz="1800"/>
                    </a:p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Ênfase em alternativas factíveis;</a:t>
                      </a:r>
                      <a:endParaRPr sz="1800"/>
                    </a:p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Comparação entre resultados de ACV e custos;</a:t>
                      </a:r>
                      <a:endParaRPr sz="1800"/>
                    </a:p>
                    <a:p>
                      <a:pPr indent="-228600" lvl="0" marL="2286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·</a:t>
                      </a:r>
                      <a:r>
                        <a:rPr lang="pt-B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pt-BR" sz="1800"/>
                        <a:t>Inovação na apresentação de resultados.</a:t>
                      </a:r>
                      <a:endParaRPr sz="1800"/>
                    </a:p>
                  </a:txBody>
                  <a:tcPr marT="91425" marB="91425" marR="68575" marL="68575">
                    <a:lnL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2" name="Google Shape;92;g3638bdbc112_0_0"/>
          <p:cNvSpPr txBox="1"/>
          <p:nvPr/>
        </p:nvSpPr>
        <p:spPr>
          <a:xfrm>
            <a:off x="16520825" y="26115913"/>
            <a:ext cx="15670200" cy="69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C</a:t>
            </a:r>
            <a:r>
              <a:rPr b="1" lang="pt-BR" sz="2400">
                <a:solidFill>
                  <a:schemeClr val="dk1"/>
                </a:solidFill>
              </a:rPr>
              <a:t>ONSIDERAÇÕES FINAIS</a:t>
            </a:r>
            <a:endParaRPr b="1" sz="2400">
              <a:solidFill>
                <a:schemeClr val="dk1"/>
              </a:solidFill>
            </a:endParaRPr>
          </a:p>
          <a:p>
            <a:pPr indent="-127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A revisão da literatura sobre a ACV evidenciou a demanda por comunicações simplificadas, recomendando-se transparência na apresentação dos resultados neste caso. Observou-se também o crescente interesse na inclusão de outras categorias de impactos, como custos e impactos sociais e </a:t>
            </a:r>
            <a:r>
              <a:rPr lang="pt-BR" sz="2400">
                <a:solidFill>
                  <a:schemeClr val="dk1"/>
                </a:solidFill>
              </a:rPr>
              <a:t>outras</a:t>
            </a:r>
            <a:r>
              <a:rPr lang="pt-BR" sz="2400">
                <a:solidFill>
                  <a:schemeClr val="dk1"/>
                </a:solidFill>
              </a:rPr>
              <a:t> categorias de impacto ambiental, além das usualmente utilizadas. A  categoria de mudanças climáticas se destaca entre as já existentes </a:t>
            </a:r>
            <a:r>
              <a:rPr lang="pt-BR" sz="2400">
                <a:solidFill>
                  <a:schemeClr val="dk1"/>
                </a:solidFill>
              </a:rPr>
              <a:t>como aquela</a:t>
            </a:r>
            <a:r>
              <a:rPr lang="pt-BR" sz="2400">
                <a:solidFill>
                  <a:schemeClr val="dk1"/>
                </a:solidFill>
              </a:rPr>
              <a:t> a que se dá mais relevância atualmente nos estudos de ACV.</a:t>
            </a:r>
            <a:endParaRPr sz="2400">
              <a:solidFill>
                <a:schemeClr val="dk1"/>
              </a:solidFill>
            </a:endParaRPr>
          </a:p>
          <a:p>
            <a:pPr indent="-127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Os estudos de caso e questionário com gestores indicaram que a ACV é usada principalmente para comparar cenários e que a ocorrência de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 é comum. Apesar das dificuldades, a ACV é valorizada, sendo fundamental garantir transparência, rastreabilidade e explicações acessíveis, especialmente no contexto da crise climática, em que a ferramenta pode apoiar a redução de emissões por meio da Pegada de Carbono.</a:t>
            </a:r>
            <a:endParaRPr sz="2400">
              <a:solidFill>
                <a:schemeClr val="dk1"/>
              </a:solidFill>
            </a:endParaRPr>
          </a:p>
          <a:p>
            <a:pPr indent="-127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Para potencializar os resultados, é fundamental que o tomador de decisão e a equipe estejam familiarizados com a temática ambiental e o objeto do estudo. Outra forma de enfrentar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 é alinhar resultados aos objetivos da empresa, definindo estratégias e prioridades, além da </a:t>
            </a:r>
            <a:r>
              <a:rPr lang="pt-BR" sz="2400">
                <a:solidFill>
                  <a:schemeClr val="dk1"/>
                </a:solidFill>
              </a:rPr>
              <a:t>busca por</a:t>
            </a:r>
            <a:r>
              <a:rPr lang="pt-BR" sz="2400">
                <a:solidFill>
                  <a:schemeClr val="dk1"/>
                </a:solidFill>
              </a:rPr>
              <a:t> financiamentos externos, práticas relatadas na pesquisa. Conforme Hahn (2017), aceitar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 é necessário para ganhos sociais, recomenda-se, assim, a adoção do paradigma da sustentabilidade corporativa. Dada a amostra reduzida, sugerem-se novos estudos com maior amostragem e também a integração da ACV com métricas econômicas e sociais.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93" name="Google Shape;93;g3638bdbc112_0_0"/>
          <p:cNvSpPr txBox="1"/>
          <p:nvPr/>
        </p:nvSpPr>
        <p:spPr>
          <a:xfrm>
            <a:off x="407750" y="32235325"/>
            <a:ext cx="154875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Fonte: Elaborado pelas autoras.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4" name="Google Shape;94;g3638bdbc112_0_0"/>
          <p:cNvSpPr txBox="1"/>
          <p:nvPr/>
        </p:nvSpPr>
        <p:spPr>
          <a:xfrm>
            <a:off x="16436825" y="13753163"/>
            <a:ext cx="15670200" cy="43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Os gestores mencionaram o uso de análise de cenários, matriz de decisão, inovação e busca por subsídios como estratégias para lidar com esses conflitos. Apenas duas pessoas mencionaram a preferência por alternativas de menor custo em situações de </a:t>
            </a:r>
            <a:r>
              <a:rPr i="1" lang="pt-BR" sz="2400">
                <a:solidFill>
                  <a:schemeClr val="dk1"/>
                </a:solidFill>
              </a:rPr>
              <a:t>trade-offs</a:t>
            </a:r>
            <a:r>
              <a:rPr lang="pt-BR" sz="2400">
                <a:solidFill>
                  <a:schemeClr val="dk1"/>
                </a:solidFill>
              </a:rPr>
              <a:t> ambientais-econômicos, indicando uma tendência das empresas em priorizar a redução de impactos ambientais.</a:t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Quando questionados a respeito dos </a:t>
            </a:r>
            <a:r>
              <a:rPr lang="pt-BR" sz="2400">
                <a:solidFill>
                  <a:schemeClr val="dk1"/>
                </a:solidFill>
              </a:rPr>
              <a:t>benefícios</a:t>
            </a:r>
            <a:r>
              <a:rPr lang="pt-BR" sz="2400">
                <a:solidFill>
                  <a:schemeClr val="dk1"/>
                </a:solidFill>
              </a:rPr>
              <a:t> alcançados com o uso da ACV</a:t>
            </a:r>
            <a:r>
              <a:rPr lang="pt-BR" sz="2400">
                <a:solidFill>
                  <a:schemeClr val="dk1"/>
                </a:solidFill>
              </a:rPr>
              <a:t>, 71,4% dos respondentes disseram ter observado alguma melhoria, seja ambiental e/ou financeira. Também foi relatada a percepção de alto custo ao uso da ferramenta, todavia, para os gestores entrevistados, a integração com a estratégia corporativa, a análise detalhada e a melhoria da imagem superam esse obstáculo. Por fim, um participante destacou-se a importância da apresentação dos resultados em equivalências, recurso que facilita a compreensão e a comunicação. Outro depoimento reforçou a ACV como ferramenta “completa e valiosa”, mesmo diante de sua complexidade.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95" name="Google Shape;95;g3638bdbc112_0_0"/>
          <p:cNvSpPr txBox="1"/>
          <p:nvPr/>
        </p:nvSpPr>
        <p:spPr>
          <a:xfrm>
            <a:off x="311025" y="32784075"/>
            <a:ext cx="15580800" cy="69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u="sng">
                <a:solidFill>
                  <a:schemeClr val="dk1"/>
                </a:solidFill>
              </a:rPr>
              <a:t>PERCEPÇÃO DOS GESTORES QUE JÁ UTILIZARAM A ACV</a:t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As respostas obtidas no formulário foram discutidas em diálogo com a literatura e com os fatores críticos identificados nos estudos de caso. O formulário incluiu tanto perguntas de escolha única quanto de múltipla escolha, para estas últimas, o quadro 2 a seguir apresenta as três opções mais assinaladas.</a:t>
            </a:r>
            <a:endParaRPr sz="2400">
              <a:solidFill>
                <a:schemeClr val="dk1"/>
              </a:solidFill>
            </a:endParaRPr>
          </a:p>
          <a:p>
            <a:pPr indent="-127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</a:rPr>
              <a:t>Quando questionados sobre a finalidade de uso de ACV, os gestores evidenciaram a versatilidade da ferramenta: c</a:t>
            </a:r>
            <a:r>
              <a:rPr lang="pt-BR" sz="2400">
                <a:solidFill>
                  <a:schemeClr val="dk1"/>
                </a:solidFill>
              </a:rPr>
              <a:t>omparação de produtos/cenários</a:t>
            </a:r>
            <a:r>
              <a:rPr lang="pt-BR" sz="2400">
                <a:solidFill>
                  <a:schemeClr val="dk1"/>
                </a:solidFill>
              </a:rPr>
              <a:t>, b</a:t>
            </a:r>
            <a:r>
              <a:rPr lang="pt-BR" sz="2400">
                <a:solidFill>
                  <a:schemeClr val="dk1"/>
                </a:solidFill>
              </a:rPr>
              <a:t>usca por redução de impacto ambiental atrelado a um serviço/produto </a:t>
            </a:r>
            <a:r>
              <a:rPr lang="pt-BR" sz="2400">
                <a:solidFill>
                  <a:schemeClr val="dk1"/>
                </a:solidFill>
              </a:rPr>
              <a:t>e a</a:t>
            </a:r>
            <a:r>
              <a:rPr lang="pt-BR" sz="2400">
                <a:solidFill>
                  <a:schemeClr val="dk1"/>
                </a:solidFill>
              </a:rPr>
              <a:t>companhamento de métricas e melhorias foram as principais respostas; todavia, outra contribuição foi o uso da ferramenta para favorecer vendas. Já quando questionados sobre a aplicação dos resultados, observou-se uma percepção de dificuldade moderada por metade dos participantes, e os motivos apontados foram a falta de integração dos resultados com outras métricas corporativas e a complexidade na interpretação. Apesar das dificuldades relatadas, na pergunta seguinte, em uma escala de nota de 1 a 4, em que 1 representava a ACV como um agente de maior complexidade atrelada, e 4 um agente facilitador no processo de tomada de decisão, foi obtida a média de 3,25, o que indica uma percepção majoritária da ACV como um agente facilitador. Em relação aos trade-offs, 35,7% relataram vivências de trade-offs econômicos, 21,4% apenas ambiental e 35,7% ambos os tipos, conforme gráfico 1. Essa situação também foi evidenciada nos estudos de caso apresentados, reforçando a hipótese de que tais situações são recorrentes no contexto corporativo.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96" name="Google Shape;96;g3638bdbc112_0_0" title="Gráfico"/>
          <p:cNvPicPr preferRelativeResize="0"/>
          <p:nvPr/>
        </p:nvPicPr>
        <p:blipFill rotWithShape="1">
          <a:blip r:embed="rId6">
            <a:alphaModFix/>
          </a:blip>
          <a:srcRect b="4789" l="15611" r="0" t="10140"/>
          <a:stretch/>
        </p:blipFill>
        <p:spPr>
          <a:xfrm>
            <a:off x="20088200" y="8906626"/>
            <a:ext cx="7180300" cy="449593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g3638bdbc112_0_0"/>
          <p:cNvSpPr txBox="1"/>
          <p:nvPr/>
        </p:nvSpPr>
        <p:spPr>
          <a:xfrm>
            <a:off x="20088475" y="8589100"/>
            <a:ext cx="7180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Gráfico 1 - Ocorrência de </a:t>
            </a:r>
            <a:r>
              <a:rPr i="1" lang="pt-BR" sz="1800">
                <a:solidFill>
                  <a:schemeClr val="dk1"/>
                </a:solidFill>
              </a:rPr>
              <a:t>trade-offs</a:t>
            </a:r>
            <a:endParaRPr i="1" sz="1800">
              <a:solidFill>
                <a:schemeClr val="dk1"/>
              </a:solidFill>
            </a:endParaRPr>
          </a:p>
        </p:txBody>
      </p:sp>
      <p:sp>
        <p:nvSpPr>
          <p:cNvPr id="98" name="Google Shape;98;g3638bdbc112_0_0"/>
          <p:cNvSpPr txBox="1"/>
          <p:nvPr/>
        </p:nvSpPr>
        <p:spPr>
          <a:xfrm>
            <a:off x="20088475" y="13308550"/>
            <a:ext cx="7180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Fonte: Elaborado pelas autoras.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9" name="Google Shape;99;g3638bdbc112_0_0"/>
          <p:cNvSpPr txBox="1"/>
          <p:nvPr/>
        </p:nvSpPr>
        <p:spPr>
          <a:xfrm>
            <a:off x="16488863" y="18270588"/>
            <a:ext cx="1548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Quadro 2 - Principais respostas do </a:t>
            </a:r>
            <a:r>
              <a:rPr lang="pt-BR" sz="1800">
                <a:solidFill>
                  <a:schemeClr val="dk1"/>
                </a:solidFill>
              </a:rPr>
              <a:t>formulário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2025-04-16T12:26:30Z</dcterms:created>
  <dc:creator>Marcos Akira Watanabe</dc:creator>
</cp:coreProperties>
</file>