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9" autoAdjust="0"/>
    <p:restoredTop sz="94673"/>
  </p:normalViewPr>
  <p:slideViewPr>
    <p:cSldViewPr snapToGrid="0">
      <p:cViewPr varScale="1">
        <p:scale>
          <a:sx n="13" d="100"/>
          <a:sy n="13" d="100"/>
        </p:scale>
        <p:origin x="166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06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00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74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9453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33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9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33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415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64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378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28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C5C84-8B13-44F0-A658-B45AF7F907A3}" type="datetimeFigureOut">
              <a:rPr lang="pt-BR" smtClean="0"/>
              <a:t>05/03/2026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20118-937C-4942-86C4-DCE310189F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91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2EEF23-154F-E71D-F008-29814545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99288" cy="102413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1D51CE-E16A-4220-2648-7778512CC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34" y="32913633"/>
            <a:ext cx="32471422" cy="102870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6B4E3D1-69A7-068B-4F54-929DA42718A1}"/>
              </a:ext>
            </a:extLst>
          </p:cNvPr>
          <p:cNvSpPr txBox="1"/>
          <p:nvPr/>
        </p:nvSpPr>
        <p:spPr>
          <a:xfrm>
            <a:off x="3004457" y="7207287"/>
            <a:ext cx="269094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GESTÃO PÚBLICA E PLANEJAMENTO DA ORLA DE ABAETETUBA-PA</a:t>
            </a:r>
            <a:endParaRPr lang="pt-BR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705117-0020-359B-E0F2-AD133FF1D1F5}"/>
              </a:ext>
            </a:extLst>
          </p:cNvPr>
          <p:cNvSpPr txBox="1"/>
          <p:nvPr/>
        </p:nvSpPr>
        <p:spPr>
          <a:xfrm>
            <a:off x="947057" y="11837665"/>
            <a:ext cx="3054124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RESUMO </a:t>
            </a:r>
          </a:p>
          <a:p>
            <a:pPr algn="ctr"/>
            <a:endParaRPr lang="pt-BR" sz="40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Este estudo analisa as perspectivas institucionais sobre o planejamento e a gestão da orla de Abaetetuba-PA, com base na visão de dois gestores públicos municipais. Utilizou-se abordagem qualitativa e exploratória, com entrevistas semiestruturadas e análise documental. A técnica de Análise de Conteúdo (Bardin, 2011), triangulada com documentos institucionais, permitiu identificar desafios estruturais, administrativos e sociais, como a descontinuidade política, conflitos com feirantes, entraves legais e impactos socioambientais negativos. Os resultados evidenciam a fragilidade da participação comunitária no planejamento urbano e a ausência de mecanismos efetivos de avaliação das intervenções. Conclui-se que é necessário fortalecer a articulação entre gestão pública e sociedade civil, assegurando um modelo sustentável, democrático e adaptado às realidades locais.</a:t>
            </a:r>
          </a:p>
          <a:p>
            <a:pPr algn="just"/>
            <a:endParaRPr lang="pt-BR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Palavras-chave: 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Planejamento urbano · Gestão pública · Participação comunitária · Sustentabilidade · Orla fluvial</a:t>
            </a:r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4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69E388-9B63-3101-005E-285865F332BB}"/>
              </a:ext>
            </a:extLst>
          </p:cNvPr>
          <p:cNvSpPr txBox="1"/>
          <p:nvPr/>
        </p:nvSpPr>
        <p:spPr>
          <a:xfrm>
            <a:off x="910990" y="18882655"/>
            <a:ext cx="15252587" cy="1917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🟦 INTRODUÇÃO</a:t>
            </a:r>
          </a:p>
          <a:p>
            <a:pPr algn="just"/>
            <a:endParaRPr lang="pt-BR" sz="40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orla de Abaetetuba constitui espaço estratégico e multifuncional para a cidade, abrigando atividades comerciais, culturais e de mobilidade ribeirinha. A ausência de gestão integrada tem provocado problemas como degradação ambiental e exclusão social. Este estudo busca compreender como os gestores públicos percebem os desafios e as possibilidades de gestão participativa e sustentável da orla.</a:t>
            </a:r>
          </a:p>
          <a:p>
            <a:pPr algn="just"/>
            <a:endParaRPr lang="pt-BR" sz="4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🟪 METODOLOGIA</a:t>
            </a: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Abordagem qualitativa e exploratória.</a:t>
            </a: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Técnicas: entrevistas semiestruturadas com dois gestores municipais + análise documental.</a:t>
            </a: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Análise de conteúdo (Bardin, 2011), com triangulação dos dados (</a:t>
            </a:r>
            <a:r>
              <a:rPr lang="pt-BR" sz="4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Stake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2011).</a:t>
            </a:r>
          </a:p>
          <a:p>
            <a:pPr algn="just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Categorias: participação comunitária, entraves técnicos e institucionais, impactos socioambientais.</a:t>
            </a:r>
          </a:p>
          <a:p>
            <a:pPr algn="just"/>
            <a:endParaRPr lang="pt-BR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🟧 RESULTADOS E DISCUSSÃO</a:t>
            </a:r>
          </a:p>
          <a:p>
            <a:pPr algn="just"/>
            <a:endParaRPr lang="pt-BR" sz="4000" b="1" i="0" u="none" strike="noStrike" dirty="0">
              <a:solidFill>
                <a:srgbClr val="000000"/>
              </a:solidFill>
              <a:effectLst/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Desafios institucionais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descontinuidade administrativa, ausência de avaliação, interferências externas.</a:t>
            </a:r>
          </a:p>
          <a:p>
            <a:pPr algn="just"/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Participação comunitária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ativa em crises (Defesa Civil), limitada em decisões práticas.</a:t>
            </a:r>
          </a:p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Impactos socioambientais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perda de identidade cultural (remoção de feiras), prejuízo à economia local e ribeirinha.</a:t>
            </a:r>
          </a:p>
          <a:p>
            <a:pPr algn="just"/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Gestão pública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dependente de apoio técnico externo, afetada por entraves legais e falta de monitoramento.</a:t>
            </a:r>
            <a:b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Esses achados apontam para a necessidade de políticas integradas, planejamento com foco comunitário e infraestrutura 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</a:rPr>
              <a:t>adequada para garantir sustentabilidade.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9C1949-AC2D-4716-4DE8-864938D260B4}"/>
              </a:ext>
            </a:extLst>
          </p:cNvPr>
          <p:cNvSpPr txBox="1"/>
          <p:nvPr/>
        </p:nvSpPr>
        <p:spPr>
          <a:xfrm>
            <a:off x="17566129" y="30578165"/>
            <a:ext cx="13922169" cy="9941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1" i="0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🟫 HIGHLIGHTS</a:t>
            </a:r>
          </a:p>
          <a:p>
            <a:pPr algn="l"/>
            <a:endParaRPr lang="pt-BR" sz="40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descontinuidade administrativa compromete a gestão da orla.</a:t>
            </a:r>
          </a:p>
          <a:p>
            <a:pPr algn="l">
              <a:buFont typeface="+mj-lt"/>
              <a:buAutoNum type="arabicPeriod"/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participação comunitária é limitada por barreiras institucionais.</a:t>
            </a:r>
          </a:p>
          <a:p>
            <a:pPr algn="l">
              <a:buFont typeface="+mj-lt"/>
              <a:buAutoNum type="arabicPeriod"/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Intervenções mal planejadas causam impactos negativos socioeconômicos e ambientais.</a:t>
            </a:r>
          </a:p>
          <a:p>
            <a:pPr algn="l">
              <a:buFont typeface="+mj-lt"/>
              <a:buAutoNum type="arabicPeriod"/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 urgente integrar sociedade civil e setor público na governança da orla.</a:t>
            </a:r>
          </a:p>
          <a:p>
            <a:pPr algn="l"/>
            <a:endParaRPr lang="pt-BR" sz="4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4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🟨 REFERÊNCIAS </a:t>
            </a:r>
          </a:p>
          <a:p>
            <a:pPr algn="l"/>
            <a:endParaRPr lang="pt-BR" sz="40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BARDIN, L. </a:t>
            </a:r>
            <a:r>
              <a:rPr lang="pt-BR" sz="4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Análise de conteúdo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São Paulo: Edições 70, 2011.</a:t>
            </a:r>
            <a:b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STAKES, R. E. </a:t>
            </a:r>
            <a:r>
              <a:rPr lang="pt-BR" sz="4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Pesquisa com estudo de caso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Porto Alegre: Penso, 2011.</a:t>
            </a:r>
            <a:b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MARICATO, E. </a:t>
            </a:r>
            <a:r>
              <a:rPr lang="pt-BR" sz="4000" b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impasse da política urbana no Brasil. </a:t>
            </a: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Petrópolis: Vozes, 2013.</a:t>
            </a:r>
          </a:p>
        </p:txBody>
      </p:sp>
      <p:pic>
        <p:nvPicPr>
          <p:cNvPr id="9" name="Imagem 8" descr="Mapa de localização do município de Abaetetuba, Pará.">
            <a:extLst>
              <a:ext uri="{FF2B5EF4-FFF2-40B4-BE49-F238E27FC236}">
                <a16:creationId xmlns:a16="http://schemas.microsoft.com/office/drawing/2014/main" id="{9BA06591-807F-824B-4CA9-37A59C727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610" y="19447964"/>
            <a:ext cx="6850046" cy="491458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51E93E6-0FE9-1372-F1C2-E093D74321E7}"/>
              </a:ext>
            </a:extLst>
          </p:cNvPr>
          <p:cNvSpPr txBox="1"/>
          <p:nvPr/>
        </p:nvSpPr>
        <p:spPr>
          <a:xfrm>
            <a:off x="17231611" y="18801633"/>
            <a:ext cx="6850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1 -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da orla de Abaetetuba com marcação das áreas de risco e intervenção.</a:t>
            </a:r>
            <a:endParaRPr lang="pt-BR" dirty="0"/>
          </a:p>
        </p:txBody>
      </p:sp>
      <p:pic>
        <p:nvPicPr>
          <p:cNvPr id="13" name="Imagem 12" descr="Moto estacionada na rua&#10;&#10;Descrição gerada automaticamente">
            <a:extLst>
              <a:ext uri="{FF2B5EF4-FFF2-40B4-BE49-F238E27FC236}">
                <a16:creationId xmlns:a16="http://schemas.microsoft.com/office/drawing/2014/main" id="{58A18A73-B826-849F-1AED-5892F87C8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90316" y="25397670"/>
            <a:ext cx="6070644" cy="4552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Uma imagem contendo ao ar livre, edifício, homem, frente&#10;&#10;Descrição gerada automaticamente">
            <a:extLst>
              <a:ext uri="{FF2B5EF4-FFF2-40B4-BE49-F238E27FC236}">
                <a16:creationId xmlns:a16="http://schemas.microsoft.com/office/drawing/2014/main" id="{55E74C77-915E-B582-EB32-A21D5FC9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6366" y="25397670"/>
            <a:ext cx="3413950" cy="4552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 descr="Uma imagem contendo ao ar livre, edifício, mesa, comida&#10;&#10;Descrição gerada automaticamente">
            <a:extLst>
              <a:ext uri="{FF2B5EF4-FFF2-40B4-BE49-F238E27FC236}">
                <a16:creationId xmlns:a16="http://schemas.microsoft.com/office/drawing/2014/main" id="{390EACDD-C08A-96DB-3173-9305B6343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0270" y="25397671"/>
            <a:ext cx="3413760" cy="45523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3C67BB-26D5-D735-AABB-221ABD7DC911}"/>
              </a:ext>
            </a:extLst>
          </p:cNvPr>
          <p:cNvSpPr txBox="1"/>
          <p:nvPr/>
        </p:nvSpPr>
        <p:spPr>
          <a:xfrm>
            <a:off x="21930972" y="24901589"/>
            <a:ext cx="7672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3 –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Comércio da Orla de Abaetetuba</a:t>
            </a:r>
            <a:endParaRPr lang="pt-BR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8C990E8-7134-C24B-6FBE-8F86C68A5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7117" y="19464895"/>
            <a:ext cx="6850046" cy="4897653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89792BE1-E6E2-E745-1361-EAFD0259F467}"/>
              </a:ext>
            </a:extLst>
          </p:cNvPr>
          <p:cNvSpPr txBox="1"/>
          <p:nvPr/>
        </p:nvSpPr>
        <p:spPr>
          <a:xfrm>
            <a:off x="24287117" y="19009307"/>
            <a:ext cx="6850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Figura 2 –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Orla de Abaetetuba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14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A7831-C463-5DF9-882E-F05B82FD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205AC23-71A7-B553-499B-6F4E55716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99288" cy="102413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EA2D0E-9C82-D92E-275A-FBD006AD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34" y="32913633"/>
            <a:ext cx="32471422" cy="1028700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8AC2F7B-E7F5-AE18-5823-53CF60912C0D}"/>
              </a:ext>
            </a:extLst>
          </p:cNvPr>
          <p:cNvSpPr txBox="1"/>
          <p:nvPr/>
        </p:nvSpPr>
        <p:spPr>
          <a:xfrm>
            <a:off x="4403884" y="18376590"/>
            <a:ext cx="2359152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8200" dirty="0"/>
              <a:t>“O trabalho foi aprovado e apresentado no evento; entretanto, a adaptação do pôster como comunicação científica não foi submetida para publicação nos anais. A versão original pode ser acessada no botão ‘Trabalho’ (em verde) na página.”</a:t>
            </a:r>
          </a:p>
        </p:txBody>
      </p:sp>
    </p:spTree>
    <p:extLst>
      <p:ext uri="{BB962C8B-B14F-4D97-AF65-F5344CB8AC3E}">
        <p14:creationId xmlns:p14="http://schemas.microsoft.com/office/powerpoint/2010/main" val="2745023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239</TotalTime>
  <Words>541</Words>
  <Application>Microsoft Office PowerPoint</Application>
  <PresentationFormat>Personalizar</PresentationFormat>
  <Paragraphs>36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Akira Watanabe</dc:creator>
  <cp:lastModifiedBy>Marcos Akira Watanabe</cp:lastModifiedBy>
  <cp:revision>11</cp:revision>
  <dcterms:created xsi:type="dcterms:W3CDTF">2025-04-16T12:26:30Z</dcterms:created>
  <dcterms:modified xsi:type="dcterms:W3CDTF">2026-03-05T19:15:09Z</dcterms:modified>
</cp:coreProperties>
</file>