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9288" cy="43200638"/>
  <p:notesSz cx="6858000" cy="9144000"/>
  <p:embeddedFontLst>
    <p:embeddedFont>
      <p:font typeface="IBM Plex Sans" panose="020B0503050203000203" pitchFamily="34" charset="0"/>
      <p:regular r:id="rId3"/>
    </p:embeddedFont>
    <p:embeddedFont>
      <p:font typeface="Lato" panose="020F0502020204030203" pitchFamily="34" charset="0"/>
      <p:regular r:id="rId4"/>
    </p:embeddedFont>
    <p:embeddedFont>
      <p:font typeface="Lato Bold" panose="020F0502020204030203" charset="0"/>
      <p:regular r:id="rId5"/>
    </p:embeddedFont>
    <p:embeddedFont>
      <p:font typeface="Lato Italics" panose="020B0604020202020204" charset="0"/>
      <p:regular r:id="rId6"/>
    </p:embeddedFont>
  </p:embeddedFontLst>
  <p:defaultTextStyle>
    <a:defPPr>
      <a:defRPr lang="en-US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4627" y="-10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4" y="2130817"/>
            <a:ext cx="7772781" cy="14702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67" y="3886914"/>
            <a:ext cx="6401114" cy="17529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25" y="274689"/>
            <a:ext cx="2057501" cy="585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2" y="274689"/>
            <a:ext cx="6020095" cy="585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8" y="4407711"/>
            <a:ext cx="7772781" cy="1362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8" y="2907248"/>
            <a:ext cx="7772781" cy="15004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2" y="1600494"/>
            <a:ext cx="4038798" cy="45267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28" y="1600494"/>
            <a:ext cx="4038798" cy="45267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2" y="1535395"/>
            <a:ext cx="4040386" cy="6398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2" y="2175275"/>
            <a:ext cx="4040386" cy="3952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53" y="1535395"/>
            <a:ext cx="4041973" cy="6398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53" y="2175275"/>
            <a:ext cx="4041973" cy="3952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100"/>
            <a:ext cx="3008460" cy="11622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73101"/>
            <a:ext cx="5112001" cy="58541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364"/>
            <a:ext cx="3008460" cy="4691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76" y="4801482"/>
            <a:ext cx="5486669" cy="5668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76" y="612888"/>
            <a:ext cx="5486669" cy="41155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76" y="5368324"/>
            <a:ext cx="5486669" cy="8050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23" y="274689"/>
            <a:ext cx="8230003" cy="1143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3" y="1600494"/>
            <a:ext cx="8230003" cy="45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22" y="6357519"/>
            <a:ext cx="2133705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353" y="6357519"/>
            <a:ext cx="2895742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21" y="6357519"/>
            <a:ext cx="2133705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eco.org.br/colunas/neocolonialismo-energetico-a-transicao-verde-nao-pode-repetir-a-logica-extrativista/" TargetMode="External"/><Relationship Id="rId5" Type="http://schemas.openxmlformats.org/officeDocument/2006/relationships/hyperlink" Target="https://doi.org/10.1038/s41893-024-01346-2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94" y="3969"/>
            <a:ext cx="32400000" cy="10241526"/>
            <a:chOff x="0" y="0"/>
            <a:chExt cx="43199051" cy="13655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199050" cy="13655039"/>
            </a:xfrm>
            <a:custGeom>
              <a:avLst/>
              <a:gdLst/>
              <a:ahLst/>
              <a:cxnLst/>
              <a:rect l="l" t="t" r="r" b="b"/>
              <a:pathLst>
                <a:path w="43199050" h="13655039">
                  <a:moveTo>
                    <a:pt x="0" y="0"/>
                  </a:moveTo>
                  <a:lnTo>
                    <a:pt x="43199050" y="0"/>
                  </a:lnTo>
                  <a:lnTo>
                    <a:pt x="43199050" y="13655039"/>
                  </a:lnTo>
                  <a:lnTo>
                    <a:pt x="0" y="13655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16" b="-11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94" y="32845207"/>
            <a:ext cx="32400000" cy="10264378"/>
            <a:chOff x="0" y="0"/>
            <a:chExt cx="43295229" cy="137160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95190" cy="13716000"/>
            </a:xfrm>
            <a:custGeom>
              <a:avLst/>
              <a:gdLst/>
              <a:ahLst/>
              <a:cxnLst/>
              <a:rect l="l" t="t" r="r" b="b"/>
              <a:pathLst>
                <a:path w="43295190" h="13716000">
                  <a:moveTo>
                    <a:pt x="0" y="0"/>
                  </a:moveTo>
                  <a:lnTo>
                    <a:pt x="43295190" y="0"/>
                  </a:lnTo>
                  <a:lnTo>
                    <a:pt x="4329519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" r="-1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9761" y="19019877"/>
            <a:ext cx="14512938" cy="676157"/>
            <a:chOff x="0" y="-78"/>
            <a:chExt cx="1213592" cy="565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3592" cy="56463"/>
            </a:xfrm>
            <a:custGeom>
              <a:avLst/>
              <a:gdLst/>
              <a:ahLst/>
              <a:cxnLst/>
              <a:rect l="l" t="t" r="r" b="b"/>
              <a:pathLst>
                <a:path w="1213592" h="56463">
                  <a:moveTo>
                    <a:pt x="16537" y="0"/>
                  </a:moveTo>
                  <a:lnTo>
                    <a:pt x="1197055" y="0"/>
                  </a:lnTo>
                  <a:cubicBezTo>
                    <a:pt x="1206188" y="0"/>
                    <a:pt x="1213592" y="7404"/>
                    <a:pt x="1213592" y="16537"/>
                  </a:cubicBezTo>
                  <a:lnTo>
                    <a:pt x="1213592" y="39926"/>
                  </a:lnTo>
                  <a:cubicBezTo>
                    <a:pt x="1213592" y="49059"/>
                    <a:pt x="1206188" y="56463"/>
                    <a:pt x="1197055" y="56463"/>
                  </a:cubicBezTo>
                  <a:lnTo>
                    <a:pt x="16537" y="56463"/>
                  </a:lnTo>
                  <a:cubicBezTo>
                    <a:pt x="7404" y="56463"/>
                    <a:pt x="0" y="49059"/>
                    <a:pt x="0" y="39926"/>
                  </a:cubicBezTo>
                  <a:lnTo>
                    <a:pt x="0" y="16537"/>
                  </a:lnTo>
                  <a:cubicBezTo>
                    <a:pt x="0" y="7404"/>
                    <a:pt x="7404" y="0"/>
                    <a:pt x="16537" y="0"/>
                  </a:cubicBezTo>
                  <a:close/>
                </a:path>
              </a:pathLst>
            </a:custGeom>
            <a:solidFill>
              <a:srgbClr val="557B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8"/>
              <a:ext cx="1213592" cy="56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 dirty="0" err="1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Introdução</a:t>
              </a:r>
              <a:endParaRPr lang="en-US" sz="29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2524" y="32723093"/>
            <a:ext cx="14524321" cy="759759"/>
            <a:chOff x="0" y="0"/>
            <a:chExt cx="1214544" cy="635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544" cy="63532"/>
            </a:xfrm>
            <a:custGeom>
              <a:avLst/>
              <a:gdLst/>
              <a:ahLst/>
              <a:cxnLst/>
              <a:rect l="l" t="t" r="r" b="b"/>
              <a:pathLst>
                <a:path w="1214544" h="63532">
                  <a:moveTo>
                    <a:pt x="16524" y="0"/>
                  </a:moveTo>
                  <a:lnTo>
                    <a:pt x="1198020" y="0"/>
                  </a:lnTo>
                  <a:cubicBezTo>
                    <a:pt x="1207146" y="0"/>
                    <a:pt x="1214544" y="7398"/>
                    <a:pt x="1214544" y="16524"/>
                  </a:cubicBezTo>
                  <a:lnTo>
                    <a:pt x="1214544" y="47008"/>
                  </a:lnTo>
                  <a:cubicBezTo>
                    <a:pt x="1214544" y="56134"/>
                    <a:pt x="1207146" y="63532"/>
                    <a:pt x="1198020" y="63532"/>
                  </a:cubicBezTo>
                  <a:lnTo>
                    <a:pt x="16524" y="63532"/>
                  </a:lnTo>
                  <a:cubicBezTo>
                    <a:pt x="7398" y="63532"/>
                    <a:pt x="0" y="56134"/>
                    <a:pt x="0" y="47008"/>
                  </a:cubicBezTo>
                  <a:lnTo>
                    <a:pt x="0" y="16524"/>
                  </a:lnTo>
                  <a:cubicBezTo>
                    <a:pt x="0" y="7398"/>
                    <a:pt x="7398" y="0"/>
                    <a:pt x="16524" y="0"/>
                  </a:cubicBezTo>
                  <a:close/>
                </a:path>
              </a:pathLst>
            </a:custGeom>
            <a:solidFill>
              <a:srgbClr val="557B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214544" cy="63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 dirty="0" err="1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Metodologia</a:t>
              </a:r>
              <a:endParaRPr lang="en-US" sz="29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289451" y="13013322"/>
            <a:ext cx="14020730" cy="700900"/>
            <a:chOff x="0" y="-2069"/>
            <a:chExt cx="1172433" cy="586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72433" cy="56541"/>
            </a:xfrm>
            <a:custGeom>
              <a:avLst/>
              <a:gdLst/>
              <a:ahLst/>
              <a:cxnLst/>
              <a:rect l="l" t="t" r="r" b="b"/>
              <a:pathLst>
                <a:path w="1172433" h="56541">
                  <a:moveTo>
                    <a:pt x="17117" y="0"/>
                  </a:moveTo>
                  <a:lnTo>
                    <a:pt x="1155316" y="0"/>
                  </a:lnTo>
                  <a:cubicBezTo>
                    <a:pt x="1159855" y="0"/>
                    <a:pt x="1164209" y="1803"/>
                    <a:pt x="1167420" y="5014"/>
                  </a:cubicBezTo>
                  <a:cubicBezTo>
                    <a:pt x="1170630" y="8224"/>
                    <a:pt x="1172433" y="12578"/>
                    <a:pt x="1172433" y="17117"/>
                  </a:cubicBezTo>
                  <a:lnTo>
                    <a:pt x="1172433" y="39424"/>
                  </a:lnTo>
                  <a:cubicBezTo>
                    <a:pt x="1172433" y="48877"/>
                    <a:pt x="1164769" y="56541"/>
                    <a:pt x="1155316" y="56541"/>
                  </a:cubicBezTo>
                  <a:lnTo>
                    <a:pt x="17117" y="56541"/>
                  </a:lnTo>
                  <a:cubicBezTo>
                    <a:pt x="12578" y="56541"/>
                    <a:pt x="8224" y="54738"/>
                    <a:pt x="5014" y="51528"/>
                  </a:cubicBezTo>
                  <a:cubicBezTo>
                    <a:pt x="1803" y="48317"/>
                    <a:pt x="0" y="43964"/>
                    <a:pt x="0" y="39424"/>
                  </a:cubicBezTo>
                  <a:lnTo>
                    <a:pt x="0" y="17117"/>
                  </a:lnTo>
                  <a:cubicBezTo>
                    <a:pt x="0" y="12578"/>
                    <a:pt x="1803" y="8224"/>
                    <a:pt x="5014" y="5014"/>
                  </a:cubicBezTo>
                  <a:cubicBezTo>
                    <a:pt x="8224" y="1803"/>
                    <a:pt x="12578" y="0"/>
                    <a:pt x="17117" y="0"/>
                  </a:cubicBezTo>
                  <a:close/>
                </a:path>
              </a:pathLst>
            </a:custGeom>
            <a:solidFill>
              <a:srgbClr val="557B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069"/>
              <a:ext cx="1172433" cy="586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 dirty="0" err="1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Discussão</a:t>
              </a:r>
              <a:endParaRPr lang="en-US" sz="29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469777" y="33680496"/>
            <a:ext cx="13710621" cy="688340"/>
            <a:chOff x="0" y="-1525"/>
            <a:chExt cx="1146501" cy="575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46501" cy="56035"/>
            </a:xfrm>
            <a:custGeom>
              <a:avLst/>
              <a:gdLst/>
              <a:ahLst/>
              <a:cxnLst/>
              <a:rect l="l" t="t" r="r" b="b"/>
              <a:pathLst>
                <a:path w="1146501" h="56035">
                  <a:moveTo>
                    <a:pt x="17505" y="0"/>
                  </a:moveTo>
                  <a:lnTo>
                    <a:pt x="1128997" y="0"/>
                  </a:lnTo>
                  <a:cubicBezTo>
                    <a:pt x="1133639" y="0"/>
                    <a:pt x="1138092" y="1844"/>
                    <a:pt x="1141374" y="5127"/>
                  </a:cubicBezTo>
                  <a:cubicBezTo>
                    <a:pt x="1144657" y="8410"/>
                    <a:pt x="1146501" y="12862"/>
                    <a:pt x="1146501" y="17505"/>
                  </a:cubicBezTo>
                  <a:lnTo>
                    <a:pt x="1146501" y="38530"/>
                  </a:lnTo>
                  <a:cubicBezTo>
                    <a:pt x="1146501" y="48198"/>
                    <a:pt x="1138664" y="56035"/>
                    <a:pt x="1128997" y="56035"/>
                  </a:cubicBezTo>
                  <a:lnTo>
                    <a:pt x="17505" y="56035"/>
                  </a:lnTo>
                  <a:cubicBezTo>
                    <a:pt x="12862" y="56035"/>
                    <a:pt x="8410" y="54191"/>
                    <a:pt x="5127" y="50908"/>
                  </a:cubicBezTo>
                  <a:cubicBezTo>
                    <a:pt x="1844" y="47625"/>
                    <a:pt x="0" y="43173"/>
                    <a:pt x="0" y="38530"/>
                  </a:cubicBezTo>
                  <a:lnTo>
                    <a:pt x="0" y="17505"/>
                  </a:lnTo>
                  <a:cubicBezTo>
                    <a:pt x="0" y="12862"/>
                    <a:pt x="1844" y="8410"/>
                    <a:pt x="5127" y="5127"/>
                  </a:cubicBezTo>
                  <a:cubicBezTo>
                    <a:pt x="8410" y="1844"/>
                    <a:pt x="12862" y="0"/>
                    <a:pt x="17505" y="0"/>
                  </a:cubicBezTo>
                  <a:close/>
                </a:path>
              </a:pathLst>
            </a:custGeom>
            <a:solidFill>
              <a:srgbClr val="557B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525"/>
              <a:ext cx="1146501" cy="5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 dirty="0" err="1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Agradecimentos</a:t>
              </a:r>
              <a:endParaRPr lang="en-US" sz="29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289451" y="20160090"/>
            <a:ext cx="14020730" cy="724516"/>
            <a:chOff x="0" y="0"/>
            <a:chExt cx="1172433" cy="6058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2433" cy="60585"/>
            </a:xfrm>
            <a:custGeom>
              <a:avLst/>
              <a:gdLst/>
              <a:ahLst/>
              <a:cxnLst/>
              <a:rect l="l" t="t" r="r" b="b"/>
              <a:pathLst>
                <a:path w="1172433" h="60585">
                  <a:moveTo>
                    <a:pt x="17117" y="0"/>
                  </a:moveTo>
                  <a:lnTo>
                    <a:pt x="1155316" y="0"/>
                  </a:lnTo>
                  <a:cubicBezTo>
                    <a:pt x="1159855" y="0"/>
                    <a:pt x="1164209" y="1803"/>
                    <a:pt x="1167420" y="5014"/>
                  </a:cubicBezTo>
                  <a:cubicBezTo>
                    <a:pt x="1170630" y="8224"/>
                    <a:pt x="1172433" y="12578"/>
                    <a:pt x="1172433" y="17117"/>
                  </a:cubicBezTo>
                  <a:lnTo>
                    <a:pt x="1172433" y="43468"/>
                  </a:lnTo>
                  <a:cubicBezTo>
                    <a:pt x="1172433" y="52921"/>
                    <a:pt x="1164769" y="60585"/>
                    <a:pt x="1155316" y="60585"/>
                  </a:cubicBezTo>
                  <a:lnTo>
                    <a:pt x="17117" y="60585"/>
                  </a:lnTo>
                  <a:cubicBezTo>
                    <a:pt x="12578" y="60585"/>
                    <a:pt x="8224" y="58782"/>
                    <a:pt x="5014" y="55571"/>
                  </a:cubicBezTo>
                  <a:cubicBezTo>
                    <a:pt x="1803" y="52361"/>
                    <a:pt x="0" y="48007"/>
                    <a:pt x="0" y="43468"/>
                  </a:cubicBezTo>
                  <a:lnTo>
                    <a:pt x="0" y="17117"/>
                  </a:lnTo>
                  <a:cubicBezTo>
                    <a:pt x="0" y="12578"/>
                    <a:pt x="1803" y="8224"/>
                    <a:pt x="5014" y="5014"/>
                  </a:cubicBezTo>
                  <a:cubicBezTo>
                    <a:pt x="8224" y="1803"/>
                    <a:pt x="12578" y="0"/>
                    <a:pt x="17117" y="0"/>
                  </a:cubicBezTo>
                  <a:close/>
                </a:path>
              </a:pathLst>
            </a:custGeom>
            <a:solidFill>
              <a:srgbClr val="557B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172433" cy="60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 dirty="0" err="1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Resultados</a:t>
              </a:r>
              <a:endParaRPr lang="en-US" sz="29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469777" y="36337620"/>
            <a:ext cx="13710621" cy="670103"/>
            <a:chOff x="0" y="0"/>
            <a:chExt cx="1146501" cy="5603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46501" cy="56035"/>
            </a:xfrm>
            <a:custGeom>
              <a:avLst/>
              <a:gdLst/>
              <a:ahLst/>
              <a:cxnLst/>
              <a:rect l="l" t="t" r="r" b="b"/>
              <a:pathLst>
                <a:path w="1146501" h="56035">
                  <a:moveTo>
                    <a:pt x="17505" y="0"/>
                  </a:moveTo>
                  <a:lnTo>
                    <a:pt x="1128997" y="0"/>
                  </a:lnTo>
                  <a:cubicBezTo>
                    <a:pt x="1133639" y="0"/>
                    <a:pt x="1138092" y="1844"/>
                    <a:pt x="1141374" y="5127"/>
                  </a:cubicBezTo>
                  <a:cubicBezTo>
                    <a:pt x="1144657" y="8410"/>
                    <a:pt x="1146501" y="12862"/>
                    <a:pt x="1146501" y="17505"/>
                  </a:cubicBezTo>
                  <a:lnTo>
                    <a:pt x="1146501" y="38530"/>
                  </a:lnTo>
                  <a:cubicBezTo>
                    <a:pt x="1146501" y="48198"/>
                    <a:pt x="1138664" y="56035"/>
                    <a:pt x="1128997" y="56035"/>
                  </a:cubicBezTo>
                  <a:lnTo>
                    <a:pt x="17505" y="56035"/>
                  </a:lnTo>
                  <a:cubicBezTo>
                    <a:pt x="12862" y="56035"/>
                    <a:pt x="8410" y="54191"/>
                    <a:pt x="5127" y="50908"/>
                  </a:cubicBezTo>
                  <a:cubicBezTo>
                    <a:pt x="1844" y="47625"/>
                    <a:pt x="0" y="43173"/>
                    <a:pt x="0" y="38530"/>
                  </a:cubicBezTo>
                  <a:lnTo>
                    <a:pt x="0" y="17505"/>
                  </a:lnTo>
                  <a:cubicBezTo>
                    <a:pt x="0" y="12862"/>
                    <a:pt x="1844" y="8410"/>
                    <a:pt x="5127" y="5127"/>
                  </a:cubicBezTo>
                  <a:cubicBezTo>
                    <a:pt x="8410" y="1844"/>
                    <a:pt x="12862" y="0"/>
                    <a:pt x="17505" y="0"/>
                  </a:cubicBezTo>
                  <a:close/>
                </a:path>
              </a:pathLst>
            </a:custGeom>
            <a:solidFill>
              <a:srgbClr val="557B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1146501" cy="56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 dirty="0" err="1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Referências</a:t>
              </a:r>
              <a:endParaRPr lang="en-US" sz="29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16385069" y="12720789"/>
            <a:ext cx="0" cy="2697933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6820666" y="24508233"/>
            <a:ext cx="14958300" cy="8360893"/>
          </a:xfrm>
          <a:custGeom>
            <a:avLst/>
            <a:gdLst/>
            <a:ahLst/>
            <a:cxnLst/>
            <a:rect l="l" t="t" r="r" b="b"/>
            <a:pathLst>
              <a:path w="14958300" h="8360893">
                <a:moveTo>
                  <a:pt x="0" y="0"/>
                </a:moveTo>
                <a:lnTo>
                  <a:pt x="14958300" y="0"/>
                </a:lnTo>
                <a:lnTo>
                  <a:pt x="14958300" y="8360892"/>
                </a:lnTo>
                <a:lnTo>
                  <a:pt x="0" y="8360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7418840" y="7330489"/>
            <a:ext cx="17649093" cy="647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Narrativas</a:t>
            </a:r>
            <a:r>
              <a:rPr lang="en-US" sz="3999" b="1" dirty="0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999" b="1" dirty="0" err="1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Emergentes</a:t>
            </a:r>
            <a:r>
              <a:rPr lang="en-US" sz="3999" b="1" dirty="0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999" b="1" dirty="0" err="1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em</a:t>
            </a:r>
            <a:r>
              <a:rPr lang="en-US" sz="3999" b="1" dirty="0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999" b="1" dirty="0" err="1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Documentos</a:t>
            </a:r>
            <a:r>
              <a:rPr lang="en-US" sz="3999" b="1" dirty="0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 de </a:t>
            </a:r>
            <a:r>
              <a:rPr lang="en-US" sz="3999" b="1" dirty="0" err="1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Planejamento</a:t>
            </a:r>
            <a:r>
              <a:rPr lang="en-US" sz="3999" b="1" dirty="0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3999" b="1" dirty="0" err="1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Energético</a:t>
            </a:r>
            <a:r>
              <a:rPr lang="en-US" sz="3999" b="1" dirty="0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 no </a:t>
            </a:r>
            <a:r>
              <a:rPr lang="en-US" sz="3999" b="1" dirty="0" err="1">
                <a:solidFill>
                  <a:srgbClr val="D16546"/>
                </a:solidFill>
                <a:latin typeface="Lato Bold"/>
                <a:ea typeface="Lato Bold"/>
                <a:cs typeface="Lato Bold"/>
                <a:sym typeface="Lato Bold"/>
              </a:rPr>
              <a:t>Brasil</a:t>
            </a:r>
            <a:endParaRPr lang="en-US" sz="3999" b="1" dirty="0">
              <a:solidFill>
                <a:srgbClr val="D16546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225663" y="8373905"/>
            <a:ext cx="14318815" cy="55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COMPRI, Lara Moreira; COLLAÇO, Flávia Mendes de Almeida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895273" y="8213858"/>
            <a:ext cx="210795" cy="40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182230" y="8213858"/>
            <a:ext cx="210795" cy="40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69761" y="19857959"/>
            <a:ext cx="14512938" cy="1237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emergência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climática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marcada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pela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intensificação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eventos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climáticos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extremos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pela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crescente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pressão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sobre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ecossistemas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planeta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evidencia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urgência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nova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dinâmica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global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direção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economia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baixo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carbono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transição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consolida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diretriz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fundamental para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reduzir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emissão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carbono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alcançar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metas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definidas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pelo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Acordo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Paris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um dos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setores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estratégicos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economia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passo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revela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desafio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intrínseco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com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matrizes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vulneráveis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dependentes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condições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climáticas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crescente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instabilidade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Brasil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é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reconhecido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maiores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potências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globais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devido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à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abundância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recursos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minerais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seu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elevado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potencial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energias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renováveis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que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respondem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cerca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50% da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matriz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nacional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muito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acima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média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mundial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15% –,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consolidando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contexto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climático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atual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(EPE, 2025). Nos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últimos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20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participação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estrangeira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propriedade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investimentos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parques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solares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fotovoltaicos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eólicos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Brasil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mostra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-se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desequilibrada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Enquanto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controle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estrangeiro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é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expressivo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investimentos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diretos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majoritariamente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nacionais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expondo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empresas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estrangeiras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beneficiam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 capital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subsidiado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pelo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Estado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controlam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grande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parte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energia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gerada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terras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nacionais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(KLINGLER, M. 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et al.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). Este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cenário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exemplifica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conceito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neocolonialismo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─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dinâmica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países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desenvolvidos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exploram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recursos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países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desenvolvimento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atender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próprias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demandas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perpetuando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relações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desiguais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injustas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às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populações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locais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(PURVIN, 2025). 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atual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processo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transição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Brasil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gerado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série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conflitos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socioambientais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violações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direitos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humanos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territoriais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Logo, argumenta-se que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trajetória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país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assemelha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-se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Expansão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Energética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Injusta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 que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verdadeira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Transição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Energética Justa (Milanez, 2025). Esta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pesquisa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busca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responder 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seguintes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perguntas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“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Quais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elementos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constroem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as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narrativas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emergentes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nos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documentos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de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planejamento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energético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no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Brasil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e a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quem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essas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narrativas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2799" i="1" dirty="0" err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favorecem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?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419234" y="13827254"/>
            <a:ext cx="13761164" cy="593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análise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narrativas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presentes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corpus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demonstra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que,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embora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Brasil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posicione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líder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global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transição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documentos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planejamento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nacionais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revelam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assimetrias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Há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priorização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implícita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pela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dimensão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econômica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pela boa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imagem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internacional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detrimento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garantias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concretas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inclusão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social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sustentabilidade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reconhecimento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direitos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identidades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participação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comunidades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afetadas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qualidade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ambiental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contradições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identificadas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indicam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que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transição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ainda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carece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um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compromisso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efetivo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com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justiça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socioambiental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dado que 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advertências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expansão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energias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renováveis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tratados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riscos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pontuais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serem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gerenciados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vez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elementos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intrínsecos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exigem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reavaliação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própria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lógica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modelo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desenvolvimento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É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imperativo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enfrentar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tensões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existentes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garantir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que 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progresso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tecnológico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econômico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faça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à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custa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equidade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social e da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integridade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ambiental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6721" y="9988683"/>
            <a:ext cx="1916911" cy="612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  <a:spcBef>
                <a:spcPct val="0"/>
              </a:spcBef>
            </a:pPr>
            <a:r>
              <a:rPr lang="en-US" sz="375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Resumo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56721" y="10708474"/>
            <a:ext cx="30453461" cy="201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Transição Energética consolidou-se como resposta à emergência climática global. O Brasil se posiciona como protagonista na expansão das renováveis, e esta pesquisa analisou as narrativas presentes em 13 documentos de planejamento energético nacionais. Identificaram-se cinco narrativas principais, marcadas por complementariedades e contradições. Observou-se ainda a predominância do discurso econômico sobre o reconhecimento sociocultural, os direitos das comunidades e as questões ambientais.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PALAVRAS-CHAVE: </a:t>
            </a: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[PLANEJAMENTO ENERGÉTICO]; [NARRATIVAS]; [BRASIL].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22524" y="33644777"/>
            <a:ext cx="14524321" cy="593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pesquisa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analisou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narrativas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presentes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documentos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planejamento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Brasil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foi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identificar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esses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documentos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orientam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planos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estratégias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políticas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públicas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país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com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ênfase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expansão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energias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renováveis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território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Para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isso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investigamos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narrativas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construídas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pelo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conhecimento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técnico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atual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cenário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transição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Foram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selecionados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13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documentos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datação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recente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(2019-2025)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disponíveis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bases de dados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governamentais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setor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nacional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-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Empresa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Pesquisa Energética (EPE) e 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Ministério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Minas e Energia (MME) -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base dados do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projeto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público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-privado H2Brasil. As ferramentas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metodológicas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utilizadas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foram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software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Atlas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t.i.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um </a:t>
            </a:r>
            <a:r>
              <a:rPr lang="en-US" sz="2799" i="1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Codebook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temático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elaborado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Stassart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Freitas (no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prelo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). A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análise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sociotécnica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dos dados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qualitativos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foi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baseada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abordagem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análise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narrativas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(Fraser, 2004), com 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objetivo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interpretar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compreender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as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narrativas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são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construídas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pelo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setor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técnico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dentro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contexto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sociopolítico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27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vivemos</a:t>
            </a:r>
            <a:r>
              <a:rPr lang="en-US" sz="27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469777" y="34597435"/>
            <a:ext cx="13710621" cy="140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Agradecemos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à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Fundação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Apoio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à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Universidade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São Paulo (FUSP)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pelo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apoio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financeiro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Edital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FUSP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Multidisciplinar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Mudanças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Climáticas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fundamental para o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desenvolvimento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desta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pesquisa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Grupo de Pesquisa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Políticas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Públicas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Energia e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Sociedade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(POLENS-EESC)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pelo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suporte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elaboração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deste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trabalho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e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meu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companheiro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Caio,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pelo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apoio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contribuições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longo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desenvolvimento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pesquisa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25662" y="9112333"/>
            <a:ext cx="1465394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Escola de Engenharia de São Carlos, Universidade de São Paulo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laracompri@usp.br,  flavia.collaco@usp.br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92412" y="9135243"/>
            <a:ext cx="1465394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1,2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0404372" y="9692111"/>
            <a:ext cx="425641" cy="40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079492" y="9688278"/>
            <a:ext cx="425641" cy="40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419234" y="37236323"/>
            <a:ext cx="13761164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EPE –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Empresa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Pesquisa Energética.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Cenários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Energéticos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20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Plano Nacional de Energia 2055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Rio de Janeiro: EPE, 2025.</a:t>
            </a: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KLINGLER, M., Ameli, N., RICKMAN, J. et al. Large-scale green grabbing for wind and solar photovoltaic development in Brazil. Nature Sustainability, 7, 747-757 (2024). </a:t>
            </a:r>
            <a:r>
              <a:rPr lang="pt-BR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https://doi.org/10.1038/s41893-024-01346-2</a:t>
            </a:r>
            <a:endParaRPr lang="en-US" sz="2000" dirty="0"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MILANEZ, Bruno. Terra,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clima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energia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a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expansão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energética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injusta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Brasil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Relatório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técnico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Juiz de Fora, 2025.</a:t>
            </a: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PURVIN, Guilherme.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Neocolonialismo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energético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a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transição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verde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não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pode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repetir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lógica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extrativista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((o))eco, 27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fev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2025.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Disponível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pt-BR" sz="2000" i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https://oeco.org.br/colunas/neocolonialismo-energetico-a-transicao-verde-nao-pode-repetir-a-logica-extrativista/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Acesso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26 jun. 2025</a:t>
            </a:r>
            <a:endParaRPr lang="en-US" sz="2000" dirty="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7419235" y="21065582"/>
            <a:ext cx="13890947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Figura 01 sintetiza os resultados dessa pesquisa, evidenciando as principais narrativas identificadas nos documentos de planejamento energético nacional (representadas em círculos), assim como suas inter-relações de complementariedade (em verde) e de contradição (em vermelho).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0087624" y="23335387"/>
            <a:ext cx="8474926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Figura 1 –</a:t>
            </a:r>
            <a:r>
              <a:rPr lang="en-US" sz="2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Rede de Narrativas da Transição Energética: Complementariedades e Contradições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2999185" y="33069149"/>
            <a:ext cx="2651805" cy="35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Fonte:</a:t>
            </a:r>
            <a:r>
              <a:rPr lang="en-US" sz="2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Autoral (2025)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45853" y="13817728"/>
            <a:ext cx="14560215" cy="494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just">
              <a:lnSpc>
                <a:spcPts val="3899"/>
              </a:lnSpc>
              <a:buAutoNum type="arabicPeriod"/>
            </a:pP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transição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é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apresentada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motor de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desenvolvimento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econômico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social, mas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carece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garantias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inclusão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efetiva</a:t>
            </a:r>
            <a:endParaRPr lang="en-US" sz="259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7" lvl="1" indent="-280669" algn="just">
              <a:lnSpc>
                <a:spcPts val="3899"/>
              </a:lnSpc>
              <a:buAutoNum type="arabicPeriod"/>
            </a:pP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Inovação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tecnológica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especialmente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hidrogênio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verde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é central, mas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há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dependência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tecnologia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estrangeira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impactos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ambientais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ocultos</a:t>
            </a:r>
            <a:endParaRPr lang="en-US" sz="259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7" lvl="1" indent="-280669" algn="just">
              <a:lnSpc>
                <a:spcPts val="3899"/>
              </a:lnSpc>
              <a:buAutoNum type="arabicPeriod"/>
            </a:pP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Há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tensões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entre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expansão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das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renováveis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conflitos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socioambientais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com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sobreposição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terras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indígenas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áreas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sensíveis</a:t>
            </a:r>
            <a:endParaRPr lang="en-US" sz="259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7" lvl="1" indent="-280669" algn="just">
              <a:lnSpc>
                <a:spcPts val="3899"/>
              </a:lnSpc>
              <a:buAutoNum type="arabicPeriod"/>
            </a:pP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Promessas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empregos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inclusão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social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contrastam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com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empregos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temporários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despossessão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comunidades</a:t>
            </a:r>
            <a:endParaRPr lang="en-US" sz="259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7" lvl="1" indent="-280669" algn="just">
              <a:lnSpc>
                <a:spcPts val="3899"/>
              </a:lnSpc>
              <a:buAutoNum type="arabicPeriod"/>
            </a:pP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vulnerabilidade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climática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matriz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renovável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revela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limites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das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soluções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propostas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exigindo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foco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adaptação</a:t>
            </a:r>
            <a:r>
              <a:rPr lang="en-US" sz="259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59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resiliência</a:t>
            </a:r>
            <a:endParaRPr lang="en-US" sz="259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669761" y="12985380"/>
            <a:ext cx="14512938" cy="676157"/>
            <a:chOff x="0" y="0"/>
            <a:chExt cx="1213592" cy="5654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213592" cy="56541"/>
            </a:xfrm>
            <a:custGeom>
              <a:avLst/>
              <a:gdLst/>
              <a:ahLst/>
              <a:cxnLst/>
              <a:rect l="l" t="t" r="r" b="b"/>
              <a:pathLst>
                <a:path w="1213592" h="56541">
                  <a:moveTo>
                    <a:pt x="16537" y="0"/>
                  </a:moveTo>
                  <a:lnTo>
                    <a:pt x="1197055" y="0"/>
                  </a:lnTo>
                  <a:cubicBezTo>
                    <a:pt x="1206188" y="0"/>
                    <a:pt x="1213592" y="7404"/>
                    <a:pt x="1213592" y="16537"/>
                  </a:cubicBezTo>
                  <a:lnTo>
                    <a:pt x="1213592" y="40004"/>
                  </a:lnTo>
                  <a:cubicBezTo>
                    <a:pt x="1213592" y="49137"/>
                    <a:pt x="1206188" y="56541"/>
                    <a:pt x="1197055" y="56541"/>
                  </a:cubicBezTo>
                  <a:lnTo>
                    <a:pt x="16537" y="56541"/>
                  </a:lnTo>
                  <a:cubicBezTo>
                    <a:pt x="7404" y="56541"/>
                    <a:pt x="0" y="49137"/>
                    <a:pt x="0" y="40004"/>
                  </a:cubicBezTo>
                  <a:lnTo>
                    <a:pt x="0" y="16537"/>
                  </a:lnTo>
                  <a:cubicBezTo>
                    <a:pt x="0" y="7404"/>
                    <a:pt x="7404" y="0"/>
                    <a:pt x="16537" y="0"/>
                  </a:cubicBezTo>
                  <a:close/>
                </a:path>
              </a:pathLst>
            </a:custGeom>
            <a:solidFill>
              <a:srgbClr val="557B80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0"/>
              <a:ext cx="1213592" cy="56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r>
                <a:rPr lang="en-US" sz="2900" b="1" dirty="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Highlights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1177</Words>
  <Application>Microsoft Office PowerPoint</Application>
  <PresentationFormat>Personalizar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Lato</vt:lpstr>
      <vt:lpstr>Lato Bold</vt:lpstr>
      <vt:lpstr>Arial</vt:lpstr>
      <vt:lpstr>IBM Plex Sans</vt:lpstr>
      <vt:lpstr>Calibri</vt:lpstr>
      <vt:lpstr>Lato Italics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Pôster ENAMPAS - Lara</dc:title>
  <cp:lastModifiedBy>Lara Compri</cp:lastModifiedBy>
  <cp:revision>5</cp:revision>
  <dcterms:created xsi:type="dcterms:W3CDTF">2006-08-16T00:00:00Z</dcterms:created>
  <dcterms:modified xsi:type="dcterms:W3CDTF">2025-07-08T01:42:46Z</dcterms:modified>
  <dc:identifier>DAGsTNvkScs</dc:identifier>
</cp:coreProperties>
</file>