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i12SuhL2DPBZXpKnH/iYXdO8v4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0897B35-3F56-44AE-918A-575ADBA0850D}">
  <a:tblStyle styleId="{B0897B35-3F56-44AE-918A-575ADBA0850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738" y="-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15" Type="http://schemas.openxmlformats.org/officeDocument/2006/relationships/tableStyles" Target="tableStyles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3285" y="0"/>
            <a:ext cx="32399288" cy="9723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72134" y="32913633"/>
            <a:ext cx="32471425" cy="1028700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857099" y="6497832"/>
            <a:ext cx="29438700" cy="1054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pt-BR" sz="60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POSICIONAMENTO BRASILEIRO SOBRE O FINANCIAMENTO CLIMÁTICO PARA A COP 30</a:t>
            </a:r>
            <a:endParaRPr sz="60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857100" y="8536009"/>
            <a:ext cx="30685087" cy="2093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500"/>
            </a:pPr>
            <a:r>
              <a:rPr lang="pt-BR" sz="40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Pietra Kennedy Borges Luz</a:t>
            </a:r>
            <a:r>
              <a:rPr lang="pt-BR" sz="40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- </a:t>
            </a:r>
            <a:r>
              <a:rPr lang="pt-BR" sz="4000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Graduanda de Ciências Sociais - UNICAMP </a:t>
            </a:r>
            <a:r>
              <a:rPr lang="pt-BR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| </a:t>
            </a:r>
            <a:r>
              <a:rPr lang="pt-BR" sz="40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Sophia Wagner – </a:t>
            </a:r>
            <a:r>
              <a:rPr lang="pt-BR" sz="4000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Graduanda Ciências Sociais - </a:t>
            </a:r>
            <a:r>
              <a:rPr lang="pt-BR" sz="4000" dirty="0" err="1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Universität</a:t>
            </a:r>
            <a:r>
              <a:rPr lang="pt-BR" sz="4000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Augsburg | </a:t>
            </a:r>
            <a:r>
              <a:rPr lang="pt-BR" sz="40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Luciana Lima Domingues de Souza – </a:t>
            </a:r>
            <a:r>
              <a:rPr lang="pt-BR" sz="4000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Doutoranda em Ambiente e Sociedade - UNICAMP </a:t>
            </a:r>
            <a:endParaRPr lang="pt-BR" sz="40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814790" y="16962950"/>
            <a:ext cx="9054341" cy="675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400" b="1" i="0" u="none" strike="noStrike" cap="none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Highlights</a:t>
            </a:r>
            <a:r>
              <a:rPr lang="pt-BR" sz="40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endParaRPr sz="40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 Financiamento climático </a:t>
            </a:r>
            <a:r>
              <a:rPr lang="pt-BR" sz="40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é </a:t>
            </a: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essencial para transição para economia resiliente e de baixo carbono</a:t>
            </a:r>
            <a:endParaRPr sz="40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 Pretensão do Brasil de se tornar ator central no debate climático atual da COP 30</a:t>
            </a:r>
            <a:endParaRPr sz="40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 Possibilidade de parceria brasileira para financiamento com players do Sul Global</a:t>
            </a:r>
            <a:endParaRPr sz="40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 Brasil e China têm sido unânimes em defender o Acordo de Paris de 2015³</a:t>
            </a:r>
            <a:endParaRPr sz="40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821034" y="10040277"/>
            <a:ext cx="30685087" cy="4638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Resumo</a:t>
            </a:r>
            <a:endParaRPr sz="44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just">
              <a:buClr>
                <a:schemeClr val="dk1"/>
              </a:buClr>
              <a:buSzPts val="1100"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 financiamento climático é um pilar essencial para a implementação efetiva de ações de mitigação e adaptação às mudanças climáticas, especialmente em países em desenvolvimento. Este trabalho analisa o papel do financiamento climático como instrumento de promoção de justiça climática e sustentabilidade, focando nas necessidades específicas do Brasil, através de levantamento bibliográfico parametrizado, amparado pela estratégia de busca PCC, preconizada para revisões de escopo² na base </a:t>
            </a:r>
            <a:r>
              <a:rPr lang="pt-BR" sz="4000" b="0" i="0" u="none" strike="noStrike" cap="none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Proquest</a:t>
            </a: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visando mapear os principais marcos que compõem essa trajetória</a:t>
            </a:r>
            <a:r>
              <a:rPr lang="pt-BR" sz="40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 considerando os arranjos institucionais e diplomáticos que moldam a atuação brasileira e as expectativas para a COP 30. 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 a experiência vivida, infere-se que a busca acirrada por recursos financeiros internacionais pelo Brasil será o mote para esta conferência.</a:t>
            </a:r>
            <a:endParaRPr sz="40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706272" y="23872241"/>
            <a:ext cx="9055758" cy="12148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Introdução</a:t>
            </a:r>
            <a:endParaRPr sz="44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contexto dos desafios representados pelas mudanças climáticas, a COP 30, programada para ocorrer em Belém em novembro de 2025, surge como uma oportunidade estratégica para discutir e implementar soluções financeiras eficazes, </a:t>
            </a:r>
            <a:r>
              <a:rPr lang="pt-BR" sz="4000" dirty="0">
                <a:latin typeface="Times New Roman" panose="02020603050405020304" pitchFamily="18" charset="0"/>
              </a:rPr>
              <a:t>oferecendo uma plataforma única para reavaliar e fortalecer os compromissos financeiros globais, buscar soluções inovadoras e garantir que os recursos cheguem efetivamente às regiões e comunidades mais vulneráveis. Além disso, a liderança brasileira na presidência da COP 30 pode posicionar o país como protagonista na formulação de políticas climáticas globais, com potencial para influenciar decisivamente a agenda internacional de financiamento climático. </a:t>
            </a:r>
            <a:endParaRPr lang="pt-BR" sz="4000" dirty="0"/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pt-BR" sz="4000" dirty="0"/>
            </a:br>
            <a:endParaRPr sz="40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9982261" y="15117360"/>
            <a:ext cx="9614053" cy="10828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44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Metodologia</a:t>
            </a:r>
            <a:endParaRPr sz="4400" b="1" i="0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pt-BR" sz="4000" b="0" i="0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Compôs-se um estudo qualitativo e descritivo, consistente </a:t>
            </a:r>
            <a:r>
              <a:rPr lang="pt-BR" sz="4000" dirty="0">
                <a:latin typeface="Times New Roman"/>
                <a:ea typeface="Times New Roman"/>
                <a:cs typeface="Times New Roman"/>
                <a:sym typeface="Times New Roman"/>
              </a:rPr>
              <a:t>de</a:t>
            </a:r>
            <a:r>
              <a:rPr lang="pt-BR" sz="4000" b="0" i="0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uma revisão sistemática bibliométrica, através de levantamento parametrizado, amparado pela estratégia de busca </a:t>
            </a:r>
            <a:r>
              <a:rPr lang="pt-BR" sz="4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PCC, preconizada para revisões de escopo²</a:t>
            </a:r>
            <a:r>
              <a:rPr lang="pt-BR" sz="40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4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 base </a:t>
            </a:r>
            <a:r>
              <a:rPr lang="pt-BR" sz="4000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Proquest</a:t>
            </a:r>
            <a:r>
              <a:rPr lang="pt-BR" sz="4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abrangendo artigos científicos, dissertações, teses, notícias, livros e capítulos de livros, a fim de visualizar o panorama atual das publicações acerca do tema, filtrar e selecionar material alinhado, permitindo-se refletir criticamente acerca do discurso brasileiro atual sobre financiamento climático em preparação à COP 30. 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lang="pt-BR"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SzPts val="2500"/>
            </a:pPr>
            <a:r>
              <a:rPr lang="pt-BR" sz="3000" dirty="0">
                <a:latin typeface="Times New Roman"/>
                <a:ea typeface="Times New Roman"/>
                <a:cs typeface="Times New Roman"/>
                <a:sym typeface="Times New Roman"/>
              </a:rPr>
              <a:t>Quadro 1: Aplicação da “Estratégia PCC” na pesquisa (2025).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4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9982261" y="29085992"/>
            <a:ext cx="9411403" cy="7092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Fases observadas: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(i) Identificação: através dos descritores (</a:t>
            </a:r>
            <a:r>
              <a:rPr lang="pt-BR" sz="40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strings</a:t>
            </a:r>
            <a:r>
              <a:rPr lang="pt-BR" sz="40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(ii) Seleção: leitura do resumo ou texto completo, no caso de notícias;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(iii) Elegibilidade: potencial de dados conectados com o objetivo e tema da pesquisa</a:t>
            </a:r>
            <a:r>
              <a:rPr lang="pt-BR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(iv) Exclusão: regra observada àqueles materiais irrelevantes ao estudo e desconectados do objetivo e tema. </a:t>
            </a:r>
            <a:endParaRPr sz="4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9771943" y="14995396"/>
            <a:ext cx="11895013" cy="2453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Resultados e Discussão</a:t>
            </a:r>
            <a:endParaRPr lang="pt-BR" sz="4400" b="1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análise baseou-se em um </a:t>
            </a:r>
            <a:r>
              <a:rPr lang="pt-B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corpus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composto por notícias, artigos e dissertações obtidas via busca na base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ProQuest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Brasil e China defendem o Acordo de Paris e o princípio da responsabilidade histórica dos países desenvolvidos pelas emissões que causaram o aquecimento global. Já os países desenvolvidos defendem o compartilhamento do ônus. Esse impasse ocorre em um cenário de recessão e guerras, impactando as negociações no G20.³</a:t>
            </a: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860927" y="15288690"/>
            <a:ext cx="9054341" cy="1674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Palavras-chave: </a:t>
            </a:r>
            <a:r>
              <a:rPr lang="pt-BR" sz="40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COP 30; Financiamento Climático; Brasil; Negociações</a:t>
            </a:r>
            <a:endParaRPr sz="40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EBA28AF-2BEF-4B80-95A1-062E855CAF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37659" y="25274629"/>
            <a:ext cx="9636917" cy="2839176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FEEF45FD-C0E7-FA01-F2CC-8D6A444476DE}"/>
              </a:ext>
            </a:extLst>
          </p:cNvPr>
          <p:cNvSpPr txBox="1"/>
          <p:nvPr/>
        </p:nvSpPr>
        <p:spPr>
          <a:xfrm>
            <a:off x="9982261" y="28113805"/>
            <a:ext cx="1626581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t-BR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Fonte: elaborado pelas autoras.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69CE60D-035E-8BEF-56ED-2399631B1666}"/>
              </a:ext>
            </a:extLst>
          </p:cNvPr>
          <p:cNvSpPr txBox="1"/>
          <p:nvPr/>
        </p:nvSpPr>
        <p:spPr>
          <a:xfrm>
            <a:off x="19771943" y="22025696"/>
            <a:ext cx="169926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000" dirty="0">
                <a:latin typeface="Times New Roman"/>
                <a:ea typeface="Times New Roman"/>
                <a:cs typeface="Times New Roman"/>
                <a:sym typeface="Times New Roman"/>
              </a:rPr>
              <a:t>Quadro 2: </a:t>
            </a:r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 – Financiamento Climático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52A4DE1-26D5-3083-8B38-D26E8982B682}"/>
              </a:ext>
            </a:extLst>
          </p:cNvPr>
          <p:cNvSpPr txBox="1"/>
          <p:nvPr/>
        </p:nvSpPr>
        <p:spPr>
          <a:xfrm>
            <a:off x="19771943" y="35189416"/>
            <a:ext cx="185356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Fonte: elaborado pelas autoras.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CEE8B76-EDFD-372C-3487-E388B43F2DD0}"/>
              </a:ext>
            </a:extLst>
          </p:cNvPr>
          <p:cNvSpPr txBox="1"/>
          <p:nvPr/>
        </p:nvSpPr>
        <p:spPr>
          <a:xfrm>
            <a:off x="706272" y="36178650"/>
            <a:ext cx="3119087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  <a:p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“COP 29 aguarda desfecho das negociações entre líderes no G20 para avançar sobre financiamento climático”. RFI Paris,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18 2024</a:t>
            </a:r>
          </a:p>
          <a:p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 Peters MDJ,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Marnie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Tricco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AC, Pollock D,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Munn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Alexander L, McInerney P, Godfrey CM, Khalil H.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Updated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methodological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guidance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conduct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scoping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reviews. JBI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Synth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2020 Oct;18(10):2119-2126.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10.11124/JBIES-20-00167. PMID: 33038124.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 “Proposta de acordo da COP do Azerbaijão é “inaceitável” para países em desenvolvimento”. RFI Paris,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22 2024.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51D7BDF8-8BD6-C184-CB15-0990D1578E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50205" y="22755513"/>
            <a:ext cx="12181210" cy="1238884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724</Words>
  <Application>Microsoft Office PowerPoint</Application>
  <PresentationFormat>Personalizar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Marcos Akira Watanabe</dc:creator>
  <cp:lastModifiedBy>Pietra Kennedy</cp:lastModifiedBy>
  <cp:revision>7</cp:revision>
  <dcterms:created xsi:type="dcterms:W3CDTF">2025-04-16T12:26:30Z</dcterms:created>
  <dcterms:modified xsi:type="dcterms:W3CDTF">2025-07-07T19:34:47Z</dcterms:modified>
</cp:coreProperties>
</file>