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League Spartan" charset="1" panose="00000800000000000000"/>
      <p:regular r:id="rId7"/>
    </p:embeddedFont>
    <p:embeddedFont>
      <p:font typeface="Garet" charset="1" panose="00000000000000000000"/>
      <p:regular r:id="rId8"/>
    </p:embeddedFont>
    <p:embeddedFont>
      <p:font typeface="Montserrat" charset="1" panose="00000500000000000000"/>
      <p:regular r:id="rId9"/>
    </p:embeddedFont>
    <p:embeddedFont>
      <p:font typeface="Montserrat Bold" charset="1" panose="00000800000000000000"/>
      <p:regular r:id="rId10"/>
    </p:embeddedFont>
    <p:embeddedFont>
      <p:font typeface="Montserrat Light" charset="1" panose="00000400000000000000"/>
      <p:regular r:id="rId11"/>
    </p:embeddedFont>
    <p:embeddedFont>
      <p:font typeface="Montserrat Light Bold" charset="1" panose="00000800000000000000"/>
      <p:regular r:id="rId12"/>
    </p:embeddedFont>
    <p:embeddedFont>
      <p:font typeface="Montserrat Italics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400000" cy="10241526"/>
            <a:chOff x="0" y="0"/>
            <a:chExt cx="43199051" cy="136550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199050" cy="13655039"/>
            </a:xfrm>
            <a:custGeom>
              <a:avLst/>
              <a:gdLst/>
              <a:ahLst/>
              <a:cxnLst/>
              <a:rect r="r" b="b" t="t" l="l"/>
              <a:pathLst>
                <a:path h="13655039" w="43199050">
                  <a:moveTo>
                    <a:pt x="0" y="0"/>
                  </a:moveTo>
                  <a:lnTo>
                    <a:pt x="43199050" y="0"/>
                  </a:lnTo>
                  <a:lnTo>
                    <a:pt x="43199050" y="13655039"/>
                  </a:lnTo>
                  <a:lnTo>
                    <a:pt x="0" y="13655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16" r="0" b="-116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240000" y="6862978"/>
            <a:ext cx="25920000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0"/>
              </a:lnSpc>
            </a:pPr>
            <a:r>
              <a:rPr lang="en-US" b="true" sz="6500" spc="715">
                <a:solidFill>
                  <a:srgbClr val="408B9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ANÁLISE DA GOVERNANÇA HÍDRICA: ESTUDO DE CASO NO SUBCOMITÊ COTIA-GUARAPIRANGA (SP)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0000" y="8868308"/>
            <a:ext cx="26679113" cy="156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000" spc="950">
                <a:solidFill>
                  <a:srgbClr val="1D5E41"/>
                </a:solidFill>
                <a:latin typeface="Garet"/>
                <a:ea typeface="Garet"/>
                <a:cs typeface="Garet"/>
                <a:sym typeface="Garet"/>
              </a:rPr>
              <a:t>AUTORES: Gabrielli da Silva Alves; Nathalia Tareto</a:t>
            </a:r>
          </a:p>
          <a:p>
            <a:pPr algn="ctr">
              <a:lnSpc>
                <a:spcPts val="6200"/>
              </a:lnSpc>
            </a:pPr>
            <a:r>
              <a:rPr lang="en-US" sz="5000" spc="950">
                <a:solidFill>
                  <a:srgbClr val="1D5E41"/>
                </a:solidFill>
                <a:latin typeface="Garet"/>
                <a:ea typeface="Garet"/>
                <a:cs typeface="Garet"/>
                <a:sym typeface="Garet"/>
              </a:rPr>
              <a:t>ORIENTADORA: Profa. Dra. Ana Paula Fracalanza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32935622"/>
            <a:ext cx="32400000" cy="10264378"/>
            <a:chOff x="0" y="0"/>
            <a:chExt cx="43295229" cy="1371600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29519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43295190">
                  <a:moveTo>
                    <a:pt x="0" y="0"/>
                  </a:moveTo>
                  <a:lnTo>
                    <a:pt x="43295190" y="0"/>
                  </a:lnTo>
                  <a:lnTo>
                    <a:pt x="4329519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" t="0" r="-1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365528" y="22211291"/>
            <a:ext cx="10708933" cy="6727406"/>
          </a:xfrm>
          <a:custGeom>
            <a:avLst/>
            <a:gdLst/>
            <a:ahLst/>
            <a:cxnLst/>
            <a:rect r="r" b="b" t="t" l="l"/>
            <a:pathLst>
              <a:path h="6727406" w="10708933">
                <a:moveTo>
                  <a:pt x="0" y="0"/>
                </a:moveTo>
                <a:lnTo>
                  <a:pt x="10708933" y="0"/>
                </a:lnTo>
                <a:lnTo>
                  <a:pt x="10708933" y="6727407"/>
                </a:lnTo>
                <a:lnTo>
                  <a:pt x="0" y="67274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54729" y="11038826"/>
            <a:ext cx="5088421" cy="80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13"/>
              </a:lnSpc>
            </a:pPr>
            <a:r>
              <a:rPr lang="en-US" b="true" sz="5172" spc="258">
                <a:solidFill>
                  <a:srgbClr val="0F37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RESUMO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54729" y="11729699"/>
            <a:ext cx="12960000" cy="2564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36"/>
              </a:lnSpc>
            </a:pPr>
            <a:r>
              <a:rPr lang="en-US" sz="3509" spc="-21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Este trabalho analisa a governança participativa e a atuação da sociedade civil no Subcomitê Cotia-Guarapiranga (SBH-CG) entre os anos 2015 e 2024, com foco nos mecanismos, processos decisórios e representatividade para entender a interação entre atores.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54729" y="14312869"/>
            <a:ext cx="12960000" cy="95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3"/>
              </a:lnSpc>
            </a:pPr>
            <a:r>
              <a:rPr lang="en-US" sz="3325" spc="-99" b="true">
                <a:solidFill>
                  <a:srgbClr val="0F375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Palavras-chave:</a:t>
            </a:r>
            <a:r>
              <a:rPr lang="en-US" sz="3325" spc="-99">
                <a:solidFill>
                  <a:srgbClr val="0F375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25" spc="-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Governança participativa. Gestão de recursos hídricos. Comitês de bacia. Subcomitê Cotia-Guarapiranga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54729" y="15351674"/>
            <a:ext cx="8171188" cy="80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13"/>
              </a:lnSpc>
            </a:pPr>
            <a:r>
              <a:rPr lang="en-US" b="true" sz="5172" spc="258">
                <a:solidFill>
                  <a:srgbClr val="0F37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INTRODUÇÃO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54729" y="16075271"/>
            <a:ext cx="12960000" cy="613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36"/>
              </a:lnSpc>
            </a:pPr>
            <a:r>
              <a:rPr lang="en-US" sz="3509" spc="-21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A gestão de recursos hídricos é um desafio, em especial, nas regiões metropolitanas. Nesse cenário, a governança participativa surge como uma abordagem essencial, buscando uma gestão colaborativa a partir do envolvimento ativo de diversos atores na tomada de decisões (De Jesus Melo, 2022). Portanto, é nesse contexto que se insere o Subcomitê Cotia-Guarapiranga, objeto de análise deste trabalho. Fundado em 1997 e atuando em uma área estratégica para o abastecimento de milhões de pessoas na Região Metropolitana de São Paulo (RMSP), o Subcomitê é um dos seis em que se divide o Comitê da Bacia Hidrográfica do Alto Tietê, bacia que abrange a RMSP e é composta por seis sub-bacias, incluindo a Cotia-Guarapiranga.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54729" y="30306148"/>
            <a:ext cx="12960000" cy="4605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36"/>
              </a:lnSpc>
            </a:pPr>
            <a:r>
              <a:rPr lang="en-US" sz="3509" spc="-21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Este trabalho adota uma abordagem qualitativa descritiva, com foco no estudo de caso do Subcomitê Cotia-Guarapiranga para entender a governança participativa. A coleta de dados incluiu a</a:t>
            </a:r>
            <a:r>
              <a:rPr lang="en-US" sz="3509" spc="-21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nálise documental</a:t>
            </a:r>
            <a:r>
              <a:rPr lang="en-US" sz="3509" spc="-21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 de 10 gravações e 20 memórias de reuniões entre 2015 e 2024, observando frequência, participação, deliberações e discussões; além de e</a:t>
            </a:r>
            <a:r>
              <a:rPr lang="en-US" sz="3509" spc="-21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ntrevistas semiestruturadas</a:t>
            </a:r>
            <a:r>
              <a:rPr lang="en-US" sz="3509" spc="-210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 com representantes dos três segmentos (E1 a E3), visando compreender o perfil, conhecimento e percepções sobre a participação no subcomitê.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54729" y="29640253"/>
            <a:ext cx="8161651" cy="80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13"/>
              </a:lnSpc>
            </a:pPr>
            <a:r>
              <a:rPr lang="en-US" b="true" sz="5172" spc="258">
                <a:solidFill>
                  <a:srgbClr val="0F37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METODOLOGIA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71571" y="34964121"/>
            <a:ext cx="8445970" cy="80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13"/>
              </a:lnSpc>
            </a:pPr>
            <a:r>
              <a:rPr lang="en-US" b="true" sz="5172" spc="258">
                <a:solidFill>
                  <a:srgbClr val="0F37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PONTOS PRINCIPAIS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431025" y="35635253"/>
            <a:ext cx="12577939" cy="4324747"/>
            <a:chOff x="0" y="0"/>
            <a:chExt cx="2253825" cy="7749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53825" cy="774946"/>
            </a:xfrm>
            <a:custGeom>
              <a:avLst/>
              <a:gdLst/>
              <a:ahLst/>
              <a:cxnLst/>
              <a:rect r="r" b="b" t="t" l="l"/>
              <a:pathLst>
                <a:path h="774946" w="2253825">
                  <a:moveTo>
                    <a:pt x="45548" y="0"/>
                  </a:moveTo>
                  <a:lnTo>
                    <a:pt x="2208276" y="0"/>
                  </a:lnTo>
                  <a:cubicBezTo>
                    <a:pt x="2220357" y="0"/>
                    <a:pt x="2231942" y="4799"/>
                    <a:pt x="2240484" y="13341"/>
                  </a:cubicBezTo>
                  <a:cubicBezTo>
                    <a:pt x="2249026" y="21883"/>
                    <a:pt x="2253825" y="33468"/>
                    <a:pt x="2253825" y="45548"/>
                  </a:cubicBezTo>
                  <a:lnTo>
                    <a:pt x="2253825" y="729398"/>
                  </a:lnTo>
                  <a:cubicBezTo>
                    <a:pt x="2253825" y="754553"/>
                    <a:pt x="2233432" y="774946"/>
                    <a:pt x="2208276" y="774946"/>
                  </a:cubicBezTo>
                  <a:lnTo>
                    <a:pt x="45548" y="774946"/>
                  </a:lnTo>
                  <a:cubicBezTo>
                    <a:pt x="33468" y="774946"/>
                    <a:pt x="21883" y="770147"/>
                    <a:pt x="13341" y="761605"/>
                  </a:cubicBezTo>
                  <a:cubicBezTo>
                    <a:pt x="4799" y="753063"/>
                    <a:pt x="0" y="741478"/>
                    <a:pt x="0" y="729398"/>
                  </a:cubicBezTo>
                  <a:lnTo>
                    <a:pt x="0" y="45548"/>
                  </a:lnTo>
                  <a:cubicBezTo>
                    <a:pt x="0" y="33468"/>
                    <a:pt x="4799" y="21883"/>
                    <a:pt x="13341" y="13341"/>
                  </a:cubicBezTo>
                  <a:cubicBezTo>
                    <a:pt x="21883" y="4799"/>
                    <a:pt x="33468" y="0"/>
                    <a:pt x="45548" y="0"/>
                  </a:cubicBezTo>
                  <a:close/>
                </a:path>
              </a:pathLst>
            </a:custGeom>
            <a:solidFill>
              <a:srgbClr val="A9CF8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2253825" cy="7939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26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431025" y="35690263"/>
            <a:ext cx="12577939" cy="4269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6"/>
              </a:lnSpc>
              <a:spcBef>
                <a:spcPct val="0"/>
              </a:spcBef>
            </a:pPr>
            <a:r>
              <a:rPr lang="en-US" b="true" sz="3053" spc="15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1 -</a:t>
            </a:r>
            <a:r>
              <a:rPr lang="en-US" sz="3053" spc="1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estudo de caso no SBH-CG revela desafios e potencialidades na gestão participativa;</a:t>
            </a:r>
            <a:r>
              <a:rPr lang="en-US" b="true" sz="3053" spc="15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2 -</a:t>
            </a:r>
            <a:r>
              <a:rPr lang="en-US" sz="3053" spc="1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participação irregular dos atores compromete as ações do subcomitê, onde a interação entre eles é crucial para a gestão; </a:t>
            </a:r>
            <a:r>
              <a:rPr lang="en-US" b="true" sz="3053" spc="15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3 - </a:t>
            </a:r>
            <a:r>
              <a:rPr lang="en-US" sz="3053" spc="1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participação da sociedade civil é essencial para uma governança hídrica equitativa, mas ainda enfrenta muitas barreiras estruturais; </a:t>
            </a:r>
            <a:r>
              <a:rPr lang="en-US" b="true" sz="3053" spc="15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4 -</a:t>
            </a:r>
            <a:r>
              <a:rPr lang="en-US" sz="3053" spc="1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 Os mecanismos de governança precisam ser aprimorados para maior inclusão e transparência.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638074" y="28910123"/>
            <a:ext cx="9702399" cy="498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82"/>
              </a:lnSpc>
            </a:pPr>
            <a:r>
              <a:rPr lang="en-US" sz="3140" spc="-1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Fonte: Associação Nossa Guarapiranga, 2021.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6200000" y="11057876"/>
            <a:ext cx="14597222" cy="28902124"/>
            <a:chOff x="0" y="0"/>
            <a:chExt cx="2615657" cy="517893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615657" cy="5178934"/>
            </a:xfrm>
            <a:custGeom>
              <a:avLst/>
              <a:gdLst/>
              <a:ahLst/>
              <a:cxnLst/>
              <a:rect r="r" b="b" t="t" l="l"/>
              <a:pathLst>
                <a:path h="5178934" w="2615657">
                  <a:moveTo>
                    <a:pt x="0" y="0"/>
                  </a:moveTo>
                  <a:lnTo>
                    <a:pt x="2615657" y="0"/>
                  </a:lnTo>
                  <a:lnTo>
                    <a:pt x="2615657" y="5178934"/>
                  </a:lnTo>
                  <a:lnTo>
                    <a:pt x="0" y="5178934"/>
                  </a:lnTo>
                  <a:close/>
                </a:path>
              </a:pathLst>
            </a:custGeom>
            <a:solidFill>
              <a:srgbClr val="97B9B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2615657" cy="5197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26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6409065" y="12060610"/>
            <a:ext cx="14201144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50"/>
              </a:lnSpc>
            </a:pPr>
            <a:r>
              <a:rPr lang="en-US" b="true" sz="3500" spc="-210">
                <a:solidFill>
                  <a:srgbClr val="1D5E41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I. Frequência de reuniões</a:t>
            </a:r>
          </a:p>
          <a:p>
            <a:pPr algn="just">
              <a:lnSpc>
                <a:spcPts val="4550"/>
              </a:lnSpc>
            </a:pPr>
            <a:r>
              <a:rPr lang="en-US" sz="3500" spc="-21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quantidade de reuniões variou significativamente entre as gestões, conforme mostra o gráfico abaixo: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942656" y="12581752"/>
            <a:ext cx="12916278" cy="5577836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6409065" y="11313062"/>
            <a:ext cx="10636433" cy="78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b="true" sz="5000" spc="250">
                <a:solidFill>
                  <a:srgbClr val="0F37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RESULTADOS E DISCUSSÃO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355236" y="17585817"/>
            <a:ext cx="14308803" cy="5076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6"/>
              </a:lnSpc>
            </a:pPr>
            <a:r>
              <a:rPr lang="en-US" b="true" sz="3214" spc="-192">
                <a:solidFill>
                  <a:srgbClr val="1D5E41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II. Participação dos segmentos e representatividade</a:t>
            </a:r>
          </a:p>
          <a:p>
            <a:pPr algn="just">
              <a:lnSpc>
                <a:spcPts val="3696"/>
              </a:lnSpc>
            </a:pPr>
            <a:r>
              <a:rPr lang="en-US" sz="3214" spc="-19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participação nos segmentos apresentou desequilíbrios. O segmento municipal (E1) considera a sociedade civil "muito engajada e firme", enquanto o segmento da sociedade civil (E2) aponta "má representação" e confusão com associações de classe, que não refletiriam a essência da sociedade civil. O segmento estadual (E3) também observou baixa participação da sociedade civil em gestões anteriores. Obstáculos recorrentes incluem a baixa adesão e a falta de continuidade administrativa. As reuniões, em sua maioria realizadas em horário comercial, dificultam a participação da sociedade civil (E2).  Esses pontos são essenciais pois a participação pública é um indicador fundamental da qualidade democrática (Barbosa, 2019).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266430" y="22795278"/>
            <a:ext cx="14308803" cy="277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6"/>
              </a:lnSpc>
            </a:pPr>
            <a:r>
              <a:rPr lang="en-US" b="true" sz="3214" spc="-192">
                <a:solidFill>
                  <a:srgbClr val="1D5E41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III. Esvaziamento de representantes do Estado</a:t>
            </a:r>
          </a:p>
          <a:p>
            <a:pPr algn="just">
              <a:lnSpc>
                <a:spcPts val="3696"/>
              </a:lnSpc>
            </a:pPr>
            <a:r>
              <a:rPr lang="en-US" sz="3214" spc="-19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 impasse significativo é o esvaziamento de representantes do estado, especialmente de órgãos como Sabesp e EMAE, que são cruciais para a gestão da bacia. Entrevistados (E1 e E2) apontam que a ausência dessas instituições compromete a capacidade decisória do Subcomitê e pode ser uma estratégia para evitar desgastes.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301406" y="25710811"/>
            <a:ext cx="14308803" cy="3698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6"/>
              </a:lnSpc>
            </a:pPr>
            <a:r>
              <a:rPr lang="en-US" b="true" sz="3214" spc="-192">
                <a:solidFill>
                  <a:srgbClr val="1D5E41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IV. Temas discutidos</a:t>
            </a:r>
          </a:p>
          <a:p>
            <a:pPr algn="just">
              <a:lnSpc>
                <a:spcPts val="3696"/>
              </a:lnSpc>
            </a:pPr>
            <a:r>
              <a:rPr lang="en-US" sz="3214" spc="-19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 discussões do SCBH-CG variam, refletindo prioridades e desafios, onde a sociedade civil desempenha um papel crucial ao pautar discussões relevantes. Temas recorrentes incluem: Fiscalização e monitoramento ambiental, especialmente em mananciais; Qualidade da água da represa Guarapiranga, balneabilidade, Unidades de Recuperação (URs) e Estações de Tratamento de Esgoto (ETEs) e Discussões sobre o Plano de Desenvolvimento e Proteção Ambiental (PDPA).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6266430" y="29465869"/>
            <a:ext cx="14343779" cy="4616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6"/>
              </a:lnSpc>
            </a:pPr>
            <a:r>
              <a:rPr lang="en-US" b="true" sz="3214" spc="-192">
                <a:solidFill>
                  <a:srgbClr val="1D5E41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V. Comunicação e divulgação</a:t>
            </a:r>
          </a:p>
          <a:p>
            <a:pPr algn="just">
              <a:lnSpc>
                <a:spcPts val="3696"/>
              </a:lnSpc>
            </a:pPr>
            <a:r>
              <a:rPr lang="en-US" sz="3214" spc="-19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Existe uma lacuna na comunicação do SCBH-CG, resultando em baixa adesão da população, apesar das reuniões abertas. Segundo E3, o conhecimento sobre os comitês é restrito a quem já atua em políticas públicas. Assim, a linguagem técnica e a falta de campanhas eficazes  podem prejudicar a participação da sociedade civil em políticas ambientais (Lazzarini, 2019). Membros sugerem usar mídias variadas para mobilizar a população e tornar o espaço mais público e integrador.</a:t>
            </a:r>
          </a:p>
          <a:p>
            <a:pPr algn="just">
              <a:lnSpc>
                <a:spcPts val="3696"/>
              </a:lnSpc>
            </a:pPr>
          </a:p>
          <a:p>
            <a:pPr algn="just">
              <a:lnSpc>
                <a:spcPts val="3696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21021030" y="16959624"/>
            <a:ext cx="4947026" cy="492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46"/>
              </a:lnSpc>
            </a:pPr>
            <a:r>
              <a:rPr lang="en-US" sz="3035" spc="-18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Fonte: Autoria própria, 2024.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1021030" y="33510803"/>
            <a:ext cx="4977215" cy="78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b="true" sz="5000" spc="250">
                <a:solidFill>
                  <a:srgbClr val="0F37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REFERÊNCIAS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409065" y="34387501"/>
            <a:ext cx="14201144" cy="5581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2500" spc="-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BARBOSA, Flávia Darre. </a:t>
            </a:r>
            <a:r>
              <a:rPr lang="en-US" b="true" sz="2500" spc="-15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Comitês de Bacias Hidrográficas, representação e participação: desafios e possibilidades à gestão da água e dos recursos hídricos no Brasil</a:t>
            </a:r>
            <a:r>
              <a:rPr lang="en-US" sz="2500" spc="-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2019. Tese (Doutorado em Ciências Ambientais) – Universidade Federal de São Carlos, São Carlos, 2019. Disponível em: https://repositorio.ufscar.br/handle/ufscar/11643. Acesso em: 20 dez. 2024;</a:t>
            </a:r>
          </a:p>
          <a:p>
            <a:pPr algn="just">
              <a:lnSpc>
                <a:spcPts val="2875"/>
              </a:lnSpc>
            </a:pPr>
          </a:p>
          <a:p>
            <a:pPr algn="just">
              <a:lnSpc>
                <a:spcPts val="2875"/>
              </a:lnSpc>
            </a:pPr>
            <a:r>
              <a:rPr lang="en-US" sz="2500" spc="-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JESUS MELO, João; DIA, Maria Jailma Moura; DE OLIVEIRA, Ariovaldo Umbelino. A água e sua proteção legal no brasil e acre: considerações sobre a legislações dos recursos hídricos. </a:t>
            </a:r>
            <a:r>
              <a:rPr lang="en-US" sz="2500" i="true" spc="-15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UÁQUIRI-Revista do Programa de Pós Graduação em Geografia da Universidade Federal do Acre</a:t>
            </a:r>
            <a:r>
              <a:rPr lang="en-US" sz="2500" spc="-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v. 4, n. 1, p. 80-95, 2022;</a:t>
            </a:r>
          </a:p>
          <a:p>
            <a:pPr algn="just">
              <a:lnSpc>
                <a:spcPts val="2875"/>
              </a:lnSpc>
            </a:pPr>
          </a:p>
          <a:p>
            <a:pPr algn="just">
              <a:lnSpc>
                <a:spcPts val="2875"/>
              </a:lnSpc>
            </a:pPr>
            <a:r>
              <a:rPr lang="en-US" sz="2500" spc="-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LAZZARINI, Luís Gustavo Santos. </a:t>
            </a:r>
            <a:r>
              <a:rPr lang="en-US" b="true" sz="2500" spc="-15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Políticas ambientais e participação social: um estudo a partir dos comitês de bacias hidrográficas</a:t>
            </a:r>
            <a:r>
              <a:rPr lang="en-US" sz="2500" spc="-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2019. Tese (Doutorado em Direito Econômico e Financeiro) – Faculdade de Direito, Universidade de São Paulo, São Paulo. Disponível em: https://qna.habr.com/q/471637. Acesso em: 18 jun. 2024. doi:10.11606/T.2.2019.tde-14082020-132624.</a:t>
            </a:r>
          </a:p>
          <a:p>
            <a:pPr algn="just">
              <a:lnSpc>
                <a:spcPts val="4107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DAGsVHlfrTI</dc:identifier>
  <dcterms:modified xsi:type="dcterms:W3CDTF">2011-08-01T06:04:30Z</dcterms:modified>
  <cp:revision>1</cp:revision>
  <dc:title>poster- ENANPPAS</dc:title>
</cp:coreProperties>
</file>