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  <p15:guide id="3" pos="9978" userDrawn="1">
          <p15:clr>
            <a:srgbClr val="A4A3A4"/>
          </p15:clr>
        </p15:guide>
        <p15:guide id="4" pos="10454" userDrawn="1">
          <p15:clr>
            <a:srgbClr val="A4A3A4"/>
          </p15:clr>
        </p15:guide>
        <p15:guide id="5" pos="1813" userDrawn="1">
          <p15:clr>
            <a:srgbClr val="A4A3A4"/>
          </p15:clr>
        </p15:guide>
        <p15:guide id="6" pos="18596" userDrawn="1">
          <p15:clr>
            <a:srgbClr val="A4A3A4"/>
          </p15:clr>
        </p15:guide>
        <p15:guide id="7" orient="horz" pos="6803" userDrawn="1">
          <p15:clr>
            <a:srgbClr val="A4A3A4"/>
          </p15:clr>
        </p15:guide>
        <p15:guide id="8" orient="horz" pos="23971" userDrawn="1">
          <p15:clr>
            <a:srgbClr val="A4A3A4"/>
          </p15:clr>
        </p15:guide>
        <p15:guide id="9" orient="horz" pos="7710" userDrawn="1">
          <p15:clr>
            <a:srgbClr val="A4A3A4"/>
          </p15:clr>
        </p15:guide>
        <p15:guide id="10" orient="horz" pos="83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3" d="100"/>
          <a:sy n="13" d="100"/>
        </p:scale>
        <p:origin x="2534" y="96"/>
      </p:cViewPr>
      <p:guideLst>
        <p:guide orient="horz" pos="13606"/>
        <p:guide pos="10204"/>
        <p:guide pos="9978"/>
        <p:guide pos="10454"/>
        <p:guide pos="1813"/>
        <p:guide pos="18596"/>
        <p:guide orient="horz" pos="6803"/>
        <p:guide orient="horz" pos="23971"/>
        <p:guide orient="horz" pos="7710"/>
        <p:guide orient="horz" pos="83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06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00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74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45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33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33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41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64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78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2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5C84-8B13-44F0-A658-B45AF7F907A3}" type="datetimeFigureOut">
              <a:rPr lang="pt-BR" smtClean="0"/>
              <a:t>05/03/2026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20118-937C-4942-86C4-DCE310189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91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mailto:ibanez.pablo@gmail.com" TargetMode="External"/><Relationship Id="rId5" Type="http://schemas.openxmlformats.org/officeDocument/2006/relationships/image" Target="../media/image4.png"/><Relationship Id="rId10" Type="http://schemas.openxmlformats.org/officeDocument/2006/relationships/hyperlink" Target="mailto:vinidsantana@gmail.com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gabrielemack@ufrrj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B269975-3341-5F1A-D880-1EB45327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9336"/>
            <a:ext cx="32327155" cy="102413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2EEF23-154F-E71D-F008-298145459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9288" cy="102413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C61479E-98F5-BCC8-162C-7F39F0956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296" y="35260581"/>
            <a:ext cx="2447549" cy="281940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0029DE-9F70-C112-C382-AC58A4A997CD}"/>
              </a:ext>
            </a:extLst>
          </p:cNvPr>
          <p:cNvSpPr txBox="1"/>
          <p:nvPr/>
        </p:nvSpPr>
        <p:spPr>
          <a:xfrm>
            <a:off x="2878138" y="8001000"/>
            <a:ext cx="26643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GEOPOLÍTICA DA ENERGIA UM ESTUDO DOS INVESTIMENTOS</a:t>
            </a:r>
          </a:p>
          <a:p>
            <a:pPr algn="ctr"/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CHINESES FOTOVOLTAICOS NO NORDESTE BRASILEIRO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E1FB24B-9AB0-B31C-D8E3-9B97F8E0A584}"/>
              </a:ext>
            </a:extLst>
          </p:cNvPr>
          <p:cNvSpPr txBox="1"/>
          <p:nvPr/>
        </p:nvSpPr>
        <p:spPr>
          <a:xfrm>
            <a:off x="2930692" y="20099563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8"/>
            <a:r>
              <a:rPr lang="pt-BR" sz="3600" b="1" spc="21" dirty="0">
                <a:latin typeface="Arial"/>
                <a:cs typeface="Arial"/>
              </a:rPr>
              <a:t>2. </a:t>
            </a:r>
            <a:r>
              <a:rPr lang="pt-BR" sz="3600" b="1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pt-BR" sz="3600" b="1" spc="21" dirty="0">
                <a:latin typeface="Arial"/>
                <a:cs typeface="Arial"/>
              </a:rPr>
              <a:t> </a:t>
            </a:r>
            <a:endParaRPr sz="3546" dirty="0">
              <a:latin typeface="Arial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2AA1664-4392-0FB2-3BBD-AE0B3BCE4C74}"/>
              </a:ext>
            </a:extLst>
          </p:cNvPr>
          <p:cNvSpPr txBox="1"/>
          <p:nvPr/>
        </p:nvSpPr>
        <p:spPr>
          <a:xfrm>
            <a:off x="16620975" y="12223318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8"/>
            <a:r>
              <a:rPr lang="pt-BR" sz="3600" b="1" spc="21" dirty="0">
                <a:latin typeface="Arial"/>
                <a:cs typeface="Arial"/>
              </a:rPr>
              <a:t>3. </a:t>
            </a:r>
            <a:r>
              <a:rPr lang="pt-BR" sz="3600" b="1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sz="35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A2079CB-FEC5-8657-6623-AEF8966547E5}"/>
              </a:ext>
            </a:extLst>
          </p:cNvPr>
          <p:cNvSpPr txBox="1"/>
          <p:nvPr/>
        </p:nvSpPr>
        <p:spPr>
          <a:xfrm>
            <a:off x="2930692" y="12223318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8"/>
            <a:r>
              <a:rPr lang="pt-BR" sz="3600" b="1" spc="21" dirty="0">
                <a:latin typeface="Arial"/>
                <a:cs typeface="Arial"/>
              </a:rPr>
              <a:t>1. </a:t>
            </a:r>
            <a:r>
              <a:rPr lang="pt-BR" sz="3600" b="1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sz="35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03197553-60CF-8300-5562-508D81B18426}"/>
              </a:ext>
            </a:extLst>
          </p:cNvPr>
          <p:cNvSpPr txBox="1"/>
          <p:nvPr/>
        </p:nvSpPr>
        <p:spPr>
          <a:xfrm>
            <a:off x="16620975" y="21382478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8"/>
            <a:r>
              <a:rPr lang="pt-BR" sz="3600" b="1" spc="21" dirty="0">
                <a:latin typeface="Arial"/>
                <a:cs typeface="Arial"/>
              </a:rPr>
              <a:t>4. </a:t>
            </a:r>
            <a:r>
              <a:rPr lang="pt-BR" sz="3600" b="1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sz="35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91B22DA-C6AF-9063-C611-B9C3D81ED160}"/>
              </a:ext>
            </a:extLst>
          </p:cNvPr>
          <p:cNvSpPr txBox="1"/>
          <p:nvPr/>
        </p:nvSpPr>
        <p:spPr>
          <a:xfrm>
            <a:off x="16620975" y="27590831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8"/>
            <a:r>
              <a:rPr lang="pt-BR" sz="3600" b="1" spc="21" dirty="0">
                <a:latin typeface="Arial"/>
                <a:cs typeface="Arial"/>
              </a:rPr>
              <a:t>5. </a:t>
            </a:r>
            <a:r>
              <a:rPr lang="pt-BR" sz="3600" b="1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sz="35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6F45F84-B6B8-18C5-147F-1ADB5FCD798D}"/>
              </a:ext>
            </a:extLst>
          </p:cNvPr>
          <p:cNvSpPr txBox="1"/>
          <p:nvPr/>
        </p:nvSpPr>
        <p:spPr>
          <a:xfrm>
            <a:off x="2930690" y="13251445"/>
            <a:ext cx="12961937" cy="6373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 o avanço dos </a:t>
            </a: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investimentos chineses no setor de energias renováveis no Brasil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especialmente na energia solar fotovoltaica, observa-se um reposicionamento estratégico do país asiático em sua inserção internacional. Tais investimentos não ocorrem de forma isolada, mas estão alinhados a uma lógica geoeconômica mais ampla, associada à </a:t>
            </a: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Belt and Road Initiative (BRI) 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— iniciativa chinesa lançada em 2013 com o objetivo de ampliar sua presença econômica e infraestrutura global (Embora o Brasil não seja formalmente signatário da BRI).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matriz energética brasileira o põe em destaque frente à questão ambiental</a:t>
            </a: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Nesse sentido, objetivamos analisar os interesses e os </a:t>
            </a:r>
            <a:r>
              <a:rPr lang="pt-BR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impactos das relação sino-brasileiras</a:t>
            </a: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ao observar o âmbito da produção de energia, compreendendo de que maneira essa relação fortalece a geopolítica chinesa e qual o impacto do investimento chinês sobre o mercado de energia solar no Brasil.</a:t>
            </a:r>
            <a:endParaRPr lang="pt-BR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373EB81C-0395-9907-C670-EC4325FA0BE4}"/>
              </a:ext>
            </a:extLst>
          </p:cNvPr>
          <p:cNvSpPr txBox="1"/>
          <p:nvPr/>
        </p:nvSpPr>
        <p:spPr>
          <a:xfrm>
            <a:off x="2878138" y="21127690"/>
            <a:ext cx="12961937" cy="4706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metodologia adotada nesta pesquisa foi estruturada em etapas sucessivas, com foco na integração entre </a:t>
            </a: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levantamento empírico e representação cartográfica dos dados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Inicialmente, foi utilizado como </a:t>
            </a: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base o banco de dados do BRICS </a:t>
            </a:r>
            <a:r>
              <a:rPr lang="pt-BR" sz="29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Policy</a:t>
            </a: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Center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com ênfase nos registros de investimentos chineses em energias renováveis no Brasil.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Realizou-se uma busca sistemática em fontes primárias, sobretudo nos sites oficiais das empresas investidoras, com o objetivo de </a:t>
            </a: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identificar e confirmar a localização geográfica dos investimentos.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As informações coletadas foram posteriormente </a:t>
            </a: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organizadas em planilhas e tratadas com o auxílio de softwares para a análise territorial e à produção cartográfica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Figura 1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DC1EBE5-0880-78E3-1E40-9933F449F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23" y="26307916"/>
            <a:ext cx="13575966" cy="10181975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7362A80D-78F0-EB88-2480-B3B4BF8F95D9}"/>
              </a:ext>
            </a:extLst>
          </p:cNvPr>
          <p:cNvSpPr txBox="1"/>
          <p:nvPr/>
        </p:nvSpPr>
        <p:spPr>
          <a:xfrm>
            <a:off x="2930690" y="36964020"/>
            <a:ext cx="12961937" cy="472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Figura 1. 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Mapa de Localização das Energias Fotovoltaicas no Nordeste Brasileiro.  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5DEC22D4-8FED-5C8E-12C0-3543E3FD0A44}"/>
              </a:ext>
            </a:extLst>
          </p:cNvPr>
          <p:cNvSpPr txBox="1"/>
          <p:nvPr/>
        </p:nvSpPr>
        <p:spPr>
          <a:xfrm>
            <a:off x="16595725" y="13251445"/>
            <a:ext cx="12961937" cy="765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localização geográfica 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dos estados nordestinos configura uma </a:t>
            </a:r>
            <a:r>
              <a:rPr lang="pt-BR" sz="29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vantagem estratégica 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razão da elevada incidência solar ao longo do ano.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2019, a </a:t>
            </a:r>
            <a:r>
              <a:rPr lang="pt-BR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CGN Energy </a:t>
            </a: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anunciou dois investimentos significativos no setor de energia solar no Brasil, totalizando aproximadamente US$735,09 milhões.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projetos foram implementados nas cidades de Ribeira do Piauí (PI) e Bom Jesus da Lapa (BA). O complexo solar é composto por cerca de </a:t>
            </a:r>
            <a:r>
              <a:rPr lang="pt-BR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930 mil painéis fotovoltaicos</a:t>
            </a: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 </a:t>
            </a:r>
            <a:r>
              <a:rPr lang="pt-BR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 de geração superior a 600 gigawatts-hora (</a:t>
            </a:r>
            <a:r>
              <a:rPr lang="pt-BR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r>
              <a:rPr lang="pt-BR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por ano</a:t>
            </a: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1 </a:t>
            </a:r>
            <a:r>
              <a:rPr lang="pt-BR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corresponde a aproximadamente 1 bilhão de watts.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SPIC Brasil</a:t>
            </a: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investiu aproximadamente US$ 403 milhões na implantação dos parques solares </a:t>
            </a:r>
            <a:r>
              <a:rPr lang="pt-BR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Marangatu</a:t>
            </a: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estado do Piauí no município de Brasileira, e </a:t>
            </a:r>
            <a:r>
              <a:rPr lang="pt-BR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Panati-Sitiá</a:t>
            </a: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localizado no município de Jaguaretama, no Ceará.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investimento mais recente, por sua vez, foi realizado em 2023 pela </a:t>
            </a:r>
            <a:r>
              <a:rPr lang="pt-BR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PowerChina</a:t>
            </a:r>
            <a:r>
              <a:rPr lang="pt-BR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pt-BR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pt-BR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Limited</a:t>
            </a:r>
            <a:r>
              <a:rPr lang="pt-BR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Brasil, com a construção do Parque Solar Muriti, no estado do Ceará, ao custo de US$360 milhões.</a:t>
            </a:r>
            <a:endParaRPr lang="pt-BR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84F09547-EDA0-C63E-10DC-FF5CFA613429}"/>
              </a:ext>
            </a:extLst>
          </p:cNvPr>
          <p:cNvSpPr txBox="1"/>
          <p:nvPr/>
        </p:nvSpPr>
        <p:spPr>
          <a:xfrm>
            <a:off x="16620975" y="22410605"/>
            <a:ext cx="12900175" cy="4706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setor de energias renováveis permite à China exportar capital, tecnologia e influência por meio de infraestrutura verde. Esse movimento também se insere em um cenário de crescente tensão geopolítica, especialmente no contexto da guerra comercial entre China e Estados Unidos.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recente imposição de tarifas por parte dos EUA pode redirecionar o fluxo de exportações chinesas para outras regiões mais abertas ao investimento externo, como é o caso da América Latina. Nesse contexto, os investimentos em infraestrutura energética não são apenas vetores de desenvolvimento sustentável, mas também instrumentos de projeção geopolítica chinesa em territórios estratégicos.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0F7F27E6-40C0-276D-00D6-E9CFBDA7C489}"/>
              </a:ext>
            </a:extLst>
          </p:cNvPr>
          <p:cNvSpPr txBox="1"/>
          <p:nvPr/>
        </p:nvSpPr>
        <p:spPr>
          <a:xfrm>
            <a:off x="16595725" y="32900989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8"/>
            <a:r>
              <a:rPr lang="pt-BR" sz="3600" b="1" spc="21" dirty="0">
                <a:latin typeface="Arial"/>
                <a:cs typeface="Arial"/>
              </a:rPr>
              <a:t>6. </a:t>
            </a:r>
            <a:r>
              <a:rPr lang="pt-BR" sz="3600" b="1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sz="35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C3987BD3-E570-B5C8-A189-99EA6A5FD623}"/>
              </a:ext>
            </a:extLst>
          </p:cNvPr>
          <p:cNvSpPr txBox="1"/>
          <p:nvPr/>
        </p:nvSpPr>
        <p:spPr>
          <a:xfrm>
            <a:off x="16657487" y="28618958"/>
            <a:ext cx="12900175" cy="3807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BLACKWILL, Robert D.; HARRIS, Jennifer M. War </a:t>
            </a:r>
            <a:r>
              <a:rPr lang="pt-BR" sz="29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Other </a:t>
            </a:r>
            <a:r>
              <a:rPr lang="pt-BR" sz="29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Means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9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Geoeconomics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pt-BR" sz="29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Statecraft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Cambridge, MA: The </a:t>
            </a:r>
            <a:r>
              <a:rPr lang="pt-BR" sz="29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Belknap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Press </a:t>
            </a:r>
            <a:r>
              <a:rPr lang="pt-BR" sz="29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Harvard </a:t>
            </a:r>
            <a:r>
              <a:rPr lang="pt-BR" sz="29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University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Press, 2016.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BRICS POLICY CENTER. Investimentos chineses no Brasil. Disponível em: https://www.bricspolicycenter.org/</a:t>
            </a:r>
            <a:r>
              <a:rPr lang="pt-BR" sz="29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painelchina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pt-BR" sz="29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inv-brasil.php</a:t>
            </a: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Acesso em: 26 mar. 2025.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CGN BRASIL. Parques solares. Disponível em: https://cgnbe.com.br/empreendimentos/parques-solares/. Acesso em: 10 abr. 2025.</a:t>
            </a:r>
          </a:p>
        </p:txBody>
      </p:sp>
      <p:pic>
        <p:nvPicPr>
          <p:cNvPr id="1028" name="Picture 4" descr="UFRRJ Logo – PNG e Vetor – Download de Logo">
            <a:extLst>
              <a:ext uri="{FF2B5EF4-FFF2-40B4-BE49-F238E27FC236}">
                <a16:creationId xmlns:a16="http://schemas.microsoft.com/office/drawing/2014/main" id="{969A2985-26B6-6B8A-C669-FFF7D8A5A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34296" b="28947"/>
          <a:stretch>
            <a:fillRect/>
          </a:stretch>
        </p:blipFill>
        <p:spPr bwMode="auto">
          <a:xfrm>
            <a:off x="16626606" y="33987463"/>
            <a:ext cx="5447844" cy="21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ago Badre Marino">
            <a:extLst>
              <a:ext uri="{FF2B5EF4-FFF2-40B4-BE49-F238E27FC236}">
                <a16:creationId xmlns:a16="http://schemas.microsoft.com/office/drawing/2014/main" id="{A0477548-9EC4-42B0-0463-73268CAB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967" y="33987463"/>
            <a:ext cx="6335329" cy="15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stituto de Geociências">
            <a:extLst>
              <a:ext uri="{FF2B5EF4-FFF2-40B4-BE49-F238E27FC236}">
                <a16:creationId xmlns:a16="http://schemas.microsoft.com/office/drawing/2014/main" id="{0FC29377-DDAF-8BA7-117E-702C3F705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771" y="36147730"/>
            <a:ext cx="8782982" cy="19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784ACB76-A78E-8D08-76C3-4BA3B8C934AC}"/>
              </a:ext>
            </a:extLst>
          </p:cNvPr>
          <p:cNvSpPr txBox="1"/>
          <p:nvPr/>
        </p:nvSpPr>
        <p:spPr>
          <a:xfrm>
            <a:off x="2878138" y="9921226"/>
            <a:ext cx="266430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Gabriele Rodrigues Mack¹, Vinicius dos Santos Santana², Pablo Ibañez³</a:t>
            </a:r>
          </a:p>
          <a:p>
            <a:pPr algn="ctr"/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¹Universidade Federal Rural do Rio de Janeiro – Instituto de Geociências, Seropédica, Brasil (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gabrielemack@ufrrj.br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²Universidade Federal Rural do Rio de Janeiro – Instituto de Geociências, Seropédica, Brasil (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vinidsantana@gmail.com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³Universidade Federal Rural do Rio de Janeiro – Instituto de Geociências, Seropédica, Brasil (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ibanez.pablo@gmail.com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4814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A7831-C463-5DF9-882E-F05B82FDB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5AC23-71A7-B553-499B-6F4E55716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9288" cy="102413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EA2D0E-9C82-D92E-275A-FBD006AD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34" y="32913633"/>
            <a:ext cx="32471422" cy="1028700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AC2F7B-E7F5-AE18-5823-53CF60912C0D}"/>
              </a:ext>
            </a:extLst>
          </p:cNvPr>
          <p:cNvSpPr txBox="1"/>
          <p:nvPr/>
        </p:nvSpPr>
        <p:spPr>
          <a:xfrm>
            <a:off x="4403884" y="18376590"/>
            <a:ext cx="235915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200" dirty="0"/>
              <a:t>“O trabalho foi aprovado e apresentado no evento; entretanto, a adaptação do pôster como comunicação científica não foi submetida para publicação nos anais. A versão original pode ser acessada no botão ‘Trabalho’ (em verde) na página.”</a:t>
            </a:r>
          </a:p>
        </p:txBody>
      </p:sp>
    </p:spTree>
    <p:extLst>
      <p:ext uri="{BB962C8B-B14F-4D97-AF65-F5344CB8AC3E}">
        <p14:creationId xmlns:p14="http://schemas.microsoft.com/office/powerpoint/2010/main" val="2745023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2658</TotalTime>
  <Words>807</Words>
  <Application>Microsoft Office PowerPoint</Application>
  <PresentationFormat>Personalizar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Marcos Akira Watanabe</dc:creator>
  <cp:lastModifiedBy>Marcos Akira Watanabe</cp:lastModifiedBy>
  <cp:revision>11</cp:revision>
  <dcterms:created xsi:type="dcterms:W3CDTF">2025-04-16T12:26:30Z</dcterms:created>
  <dcterms:modified xsi:type="dcterms:W3CDTF">2026-03-05T19:17:56Z</dcterms:modified>
</cp:coreProperties>
</file>